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8" d="100"/>
          <a:sy n="78" d="100"/>
        </p:scale>
        <p:origin x="186"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lvi Rajendran" userId="6bfd80d30f00d2b3" providerId="LiveId" clId="{CB97D551-2438-4AC5-85C1-1A727129CB74}"/>
    <pc:docChg chg="custSel modSld">
      <pc:chgData name="Selvi Rajendran" userId="6bfd80d30f00d2b3" providerId="LiveId" clId="{CB97D551-2438-4AC5-85C1-1A727129CB74}" dt="2021-05-06T14:55:56.202" v="0" actId="478"/>
      <pc:docMkLst>
        <pc:docMk/>
      </pc:docMkLst>
      <pc:sldChg chg="delSp mod">
        <pc:chgData name="Selvi Rajendran" userId="6bfd80d30f00d2b3" providerId="LiveId" clId="{CB97D551-2438-4AC5-85C1-1A727129CB74}" dt="2021-05-06T14:55:56.202" v="0" actId="478"/>
        <pc:sldMkLst>
          <pc:docMk/>
          <pc:sldMk cId="271396582" sldId="256"/>
        </pc:sldMkLst>
        <pc:spChg chg="del">
          <ac:chgData name="Selvi Rajendran" userId="6bfd80d30f00d2b3" providerId="LiveId" clId="{CB97D551-2438-4AC5-85C1-1A727129CB74}" dt="2021-05-06T14:55:56.202" v="0" actId="478"/>
          <ac:spMkLst>
            <pc:docMk/>
            <pc:sldMk cId="271396582" sldId="256"/>
            <ac:spMk id="3" creationId="{40396A48-D18F-4008-B9B4-4FF7D1EA1F9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ED6D9-B200-4957-9E44-D39811ACE7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3385E5-9670-47C7-A407-984428AB38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45CA525-43BC-4B06-ABD7-C8F0991825D2}"/>
              </a:ext>
            </a:extLst>
          </p:cNvPr>
          <p:cNvSpPr>
            <a:spLocks noGrp="1"/>
          </p:cNvSpPr>
          <p:nvPr>
            <p:ph type="dt" sz="half" idx="10"/>
          </p:nvPr>
        </p:nvSpPr>
        <p:spPr/>
        <p:txBody>
          <a:bodyPr/>
          <a:lstStyle/>
          <a:p>
            <a:fld id="{4E2C2EE2-6E0C-4649-A784-BB906609C274}" type="datetimeFigureOut">
              <a:rPr lang="en-IN" smtClean="0"/>
              <a:t>06-05-2021</a:t>
            </a:fld>
            <a:endParaRPr lang="en-IN"/>
          </a:p>
        </p:txBody>
      </p:sp>
      <p:sp>
        <p:nvSpPr>
          <p:cNvPr id="5" name="Footer Placeholder 4">
            <a:extLst>
              <a:ext uri="{FF2B5EF4-FFF2-40B4-BE49-F238E27FC236}">
                <a16:creationId xmlns:a16="http://schemas.microsoft.com/office/drawing/2014/main" id="{65AC0A0A-C525-4701-9110-A5E53093D2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715D47-04EA-4E7F-A3CF-2D853C903950}"/>
              </a:ext>
            </a:extLst>
          </p:cNvPr>
          <p:cNvSpPr>
            <a:spLocks noGrp="1"/>
          </p:cNvSpPr>
          <p:nvPr>
            <p:ph type="sldNum" sz="quarter" idx="12"/>
          </p:nvPr>
        </p:nvSpPr>
        <p:spPr/>
        <p:txBody>
          <a:bodyPr/>
          <a:lstStyle/>
          <a:p>
            <a:fld id="{07F5C6EF-C5C7-4E85-B57A-C41108BCDDBB}" type="slidenum">
              <a:rPr lang="en-IN" smtClean="0"/>
              <a:t>‹#›</a:t>
            </a:fld>
            <a:endParaRPr lang="en-IN"/>
          </a:p>
        </p:txBody>
      </p:sp>
    </p:spTree>
    <p:extLst>
      <p:ext uri="{BB962C8B-B14F-4D97-AF65-F5344CB8AC3E}">
        <p14:creationId xmlns:p14="http://schemas.microsoft.com/office/powerpoint/2010/main" val="3437968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300E-A2E5-4054-8868-9CCC672D1C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DC6F1D-A3B1-471D-9C1E-0CB7585E20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62C46-3484-4253-828E-E4B9E214AECB}"/>
              </a:ext>
            </a:extLst>
          </p:cNvPr>
          <p:cNvSpPr>
            <a:spLocks noGrp="1"/>
          </p:cNvSpPr>
          <p:nvPr>
            <p:ph type="dt" sz="half" idx="10"/>
          </p:nvPr>
        </p:nvSpPr>
        <p:spPr/>
        <p:txBody>
          <a:bodyPr/>
          <a:lstStyle/>
          <a:p>
            <a:fld id="{4E2C2EE2-6E0C-4649-A784-BB906609C274}" type="datetimeFigureOut">
              <a:rPr lang="en-IN" smtClean="0"/>
              <a:t>06-05-2021</a:t>
            </a:fld>
            <a:endParaRPr lang="en-IN"/>
          </a:p>
        </p:txBody>
      </p:sp>
      <p:sp>
        <p:nvSpPr>
          <p:cNvPr id="5" name="Footer Placeholder 4">
            <a:extLst>
              <a:ext uri="{FF2B5EF4-FFF2-40B4-BE49-F238E27FC236}">
                <a16:creationId xmlns:a16="http://schemas.microsoft.com/office/drawing/2014/main" id="{7AD43B84-3C88-4712-A715-EC3D26E881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CA9089-4819-4758-B898-93A0DE1B66DD}"/>
              </a:ext>
            </a:extLst>
          </p:cNvPr>
          <p:cNvSpPr>
            <a:spLocks noGrp="1"/>
          </p:cNvSpPr>
          <p:nvPr>
            <p:ph type="sldNum" sz="quarter" idx="12"/>
          </p:nvPr>
        </p:nvSpPr>
        <p:spPr/>
        <p:txBody>
          <a:bodyPr/>
          <a:lstStyle/>
          <a:p>
            <a:fld id="{07F5C6EF-C5C7-4E85-B57A-C41108BCDDBB}" type="slidenum">
              <a:rPr lang="en-IN" smtClean="0"/>
              <a:t>‹#›</a:t>
            </a:fld>
            <a:endParaRPr lang="en-IN"/>
          </a:p>
        </p:txBody>
      </p:sp>
    </p:spTree>
    <p:extLst>
      <p:ext uri="{BB962C8B-B14F-4D97-AF65-F5344CB8AC3E}">
        <p14:creationId xmlns:p14="http://schemas.microsoft.com/office/powerpoint/2010/main" val="204383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79366-5210-46AD-84BE-A35154C2A0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037814-2512-425F-BAFB-BA4FF603B4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2B0B54-BB12-4077-BAA5-5A417AD571E1}"/>
              </a:ext>
            </a:extLst>
          </p:cNvPr>
          <p:cNvSpPr>
            <a:spLocks noGrp="1"/>
          </p:cNvSpPr>
          <p:nvPr>
            <p:ph type="dt" sz="half" idx="10"/>
          </p:nvPr>
        </p:nvSpPr>
        <p:spPr/>
        <p:txBody>
          <a:bodyPr/>
          <a:lstStyle/>
          <a:p>
            <a:fld id="{4E2C2EE2-6E0C-4649-A784-BB906609C274}" type="datetimeFigureOut">
              <a:rPr lang="en-IN" smtClean="0"/>
              <a:t>06-05-2021</a:t>
            </a:fld>
            <a:endParaRPr lang="en-IN"/>
          </a:p>
        </p:txBody>
      </p:sp>
      <p:sp>
        <p:nvSpPr>
          <p:cNvPr id="5" name="Footer Placeholder 4">
            <a:extLst>
              <a:ext uri="{FF2B5EF4-FFF2-40B4-BE49-F238E27FC236}">
                <a16:creationId xmlns:a16="http://schemas.microsoft.com/office/drawing/2014/main" id="{F99204A3-7DBF-4387-A745-196D713BE7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14E400-D85B-4E99-A85A-51B4F1601F69}"/>
              </a:ext>
            </a:extLst>
          </p:cNvPr>
          <p:cNvSpPr>
            <a:spLocks noGrp="1"/>
          </p:cNvSpPr>
          <p:nvPr>
            <p:ph type="sldNum" sz="quarter" idx="12"/>
          </p:nvPr>
        </p:nvSpPr>
        <p:spPr/>
        <p:txBody>
          <a:bodyPr/>
          <a:lstStyle/>
          <a:p>
            <a:fld id="{07F5C6EF-C5C7-4E85-B57A-C41108BCDDBB}" type="slidenum">
              <a:rPr lang="en-IN" smtClean="0"/>
              <a:t>‹#›</a:t>
            </a:fld>
            <a:endParaRPr lang="en-IN"/>
          </a:p>
        </p:txBody>
      </p:sp>
    </p:spTree>
    <p:extLst>
      <p:ext uri="{BB962C8B-B14F-4D97-AF65-F5344CB8AC3E}">
        <p14:creationId xmlns:p14="http://schemas.microsoft.com/office/powerpoint/2010/main" val="1305368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46EAA-1688-4090-AE74-600ACDC8E7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11BA34-04D6-4B78-8059-4AA085B330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E8A9DD-5BE2-4FEF-AB31-EF85ADE42F93}"/>
              </a:ext>
            </a:extLst>
          </p:cNvPr>
          <p:cNvSpPr>
            <a:spLocks noGrp="1"/>
          </p:cNvSpPr>
          <p:nvPr>
            <p:ph type="dt" sz="half" idx="10"/>
          </p:nvPr>
        </p:nvSpPr>
        <p:spPr/>
        <p:txBody>
          <a:bodyPr/>
          <a:lstStyle/>
          <a:p>
            <a:fld id="{4E2C2EE2-6E0C-4649-A784-BB906609C274}" type="datetimeFigureOut">
              <a:rPr lang="en-IN" smtClean="0"/>
              <a:t>06-05-2021</a:t>
            </a:fld>
            <a:endParaRPr lang="en-IN"/>
          </a:p>
        </p:txBody>
      </p:sp>
      <p:sp>
        <p:nvSpPr>
          <p:cNvPr id="5" name="Footer Placeholder 4">
            <a:extLst>
              <a:ext uri="{FF2B5EF4-FFF2-40B4-BE49-F238E27FC236}">
                <a16:creationId xmlns:a16="http://schemas.microsoft.com/office/drawing/2014/main" id="{A6D66812-9B8D-4333-92DF-8A38B56745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41A023-9261-4339-8F61-F0355C203476}"/>
              </a:ext>
            </a:extLst>
          </p:cNvPr>
          <p:cNvSpPr>
            <a:spLocks noGrp="1"/>
          </p:cNvSpPr>
          <p:nvPr>
            <p:ph type="sldNum" sz="quarter" idx="12"/>
          </p:nvPr>
        </p:nvSpPr>
        <p:spPr/>
        <p:txBody>
          <a:bodyPr/>
          <a:lstStyle/>
          <a:p>
            <a:fld id="{07F5C6EF-C5C7-4E85-B57A-C41108BCDDBB}" type="slidenum">
              <a:rPr lang="en-IN" smtClean="0"/>
              <a:t>‹#›</a:t>
            </a:fld>
            <a:endParaRPr lang="en-IN"/>
          </a:p>
        </p:txBody>
      </p:sp>
    </p:spTree>
    <p:extLst>
      <p:ext uri="{BB962C8B-B14F-4D97-AF65-F5344CB8AC3E}">
        <p14:creationId xmlns:p14="http://schemas.microsoft.com/office/powerpoint/2010/main" val="27669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4620C-E2A2-43D8-A27E-E1B834002E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628E884-2CE0-407F-B25F-6A7DCF7A3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16B459-79AD-4729-9EAF-7584D871D10A}"/>
              </a:ext>
            </a:extLst>
          </p:cNvPr>
          <p:cNvSpPr>
            <a:spLocks noGrp="1"/>
          </p:cNvSpPr>
          <p:nvPr>
            <p:ph type="dt" sz="half" idx="10"/>
          </p:nvPr>
        </p:nvSpPr>
        <p:spPr/>
        <p:txBody>
          <a:bodyPr/>
          <a:lstStyle/>
          <a:p>
            <a:fld id="{4E2C2EE2-6E0C-4649-A784-BB906609C274}" type="datetimeFigureOut">
              <a:rPr lang="en-IN" smtClean="0"/>
              <a:t>06-05-2021</a:t>
            </a:fld>
            <a:endParaRPr lang="en-IN"/>
          </a:p>
        </p:txBody>
      </p:sp>
      <p:sp>
        <p:nvSpPr>
          <p:cNvPr id="5" name="Footer Placeholder 4">
            <a:extLst>
              <a:ext uri="{FF2B5EF4-FFF2-40B4-BE49-F238E27FC236}">
                <a16:creationId xmlns:a16="http://schemas.microsoft.com/office/drawing/2014/main" id="{A8E579D5-7260-47E2-8467-EBD64D4D41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E36FDD-00B9-470F-83E9-02BD6551D892}"/>
              </a:ext>
            </a:extLst>
          </p:cNvPr>
          <p:cNvSpPr>
            <a:spLocks noGrp="1"/>
          </p:cNvSpPr>
          <p:nvPr>
            <p:ph type="sldNum" sz="quarter" idx="12"/>
          </p:nvPr>
        </p:nvSpPr>
        <p:spPr/>
        <p:txBody>
          <a:bodyPr/>
          <a:lstStyle/>
          <a:p>
            <a:fld id="{07F5C6EF-C5C7-4E85-B57A-C41108BCDDBB}" type="slidenum">
              <a:rPr lang="en-IN" smtClean="0"/>
              <a:t>‹#›</a:t>
            </a:fld>
            <a:endParaRPr lang="en-IN"/>
          </a:p>
        </p:txBody>
      </p:sp>
    </p:spTree>
    <p:extLst>
      <p:ext uri="{BB962C8B-B14F-4D97-AF65-F5344CB8AC3E}">
        <p14:creationId xmlns:p14="http://schemas.microsoft.com/office/powerpoint/2010/main" val="1451151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AA5C-0B33-46DC-8B7F-80D7979348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39CE10-6796-41EE-8DF3-75289E3242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4D12B5B-78A9-4612-A6A5-8B752EA1C4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28839E-4993-45D2-8BD9-F711D5DCFA43}"/>
              </a:ext>
            </a:extLst>
          </p:cNvPr>
          <p:cNvSpPr>
            <a:spLocks noGrp="1"/>
          </p:cNvSpPr>
          <p:nvPr>
            <p:ph type="dt" sz="half" idx="10"/>
          </p:nvPr>
        </p:nvSpPr>
        <p:spPr/>
        <p:txBody>
          <a:bodyPr/>
          <a:lstStyle/>
          <a:p>
            <a:fld id="{4E2C2EE2-6E0C-4649-A784-BB906609C274}" type="datetimeFigureOut">
              <a:rPr lang="en-IN" smtClean="0"/>
              <a:t>06-05-2021</a:t>
            </a:fld>
            <a:endParaRPr lang="en-IN"/>
          </a:p>
        </p:txBody>
      </p:sp>
      <p:sp>
        <p:nvSpPr>
          <p:cNvPr id="6" name="Footer Placeholder 5">
            <a:extLst>
              <a:ext uri="{FF2B5EF4-FFF2-40B4-BE49-F238E27FC236}">
                <a16:creationId xmlns:a16="http://schemas.microsoft.com/office/drawing/2014/main" id="{550ABEDE-89C0-415E-8E68-1B353D4A77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EED7B1-4945-485A-9A80-D54EE2F7394B}"/>
              </a:ext>
            </a:extLst>
          </p:cNvPr>
          <p:cNvSpPr>
            <a:spLocks noGrp="1"/>
          </p:cNvSpPr>
          <p:nvPr>
            <p:ph type="sldNum" sz="quarter" idx="12"/>
          </p:nvPr>
        </p:nvSpPr>
        <p:spPr/>
        <p:txBody>
          <a:bodyPr/>
          <a:lstStyle/>
          <a:p>
            <a:fld id="{07F5C6EF-C5C7-4E85-B57A-C41108BCDDBB}" type="slidenum">
              <a:rPr lang="en-IN" smtClean="0"/>
              <a:t>‹#›</a:t>
            </a:fld>
            <a:endParaRPr lang="en-IN"/>
          </a:p>
        </p:txBody>
      </p:sp>
    </p:spTree>
    <p:extLst>
      <p:ext uri="{BB962C8B-B14F-4D97-AF65-F5344CB8AC3E}">
        <p14:creationId xmlns:p14="http://schemas.microsoft.com/office/powerpoint/2010/main" val="1744355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AC10-CA1B-477B-ADE5-097B9B9A942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5CB3D8-293C-4CAC-86EA-C76C8334D7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4AEDA5-B1A0-4DB3-B3BD-E85E3DC235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1466C9-33E1-4E0D-8248-A17C8E430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745FAE-85DB-4BF0-AFEC-1ED8D16401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150430-4463-451D-9633-290BB661AFB9}"/>
              </a:ext>
            </a:extLst>
          </p:cNvPr>
          <p:cNvSpPr>
            <a:spLocks noGrp="1"/>
          </p:cNvSpPr>
          <p:nvPr>
            <p:ph type="dt" sz="half" idx="10"/>
          </p:nvPr>
        </p:nvSpPr>
        <p:spPr/>
        <p:txBody>
          <a:bodyPr/>
          <a:lstStyle/>
          <a:p>
            <a:fld id="{4E2C2EE2-6E0C-4649-A784-BB906609C274}" type="datetimeFigureOut">
              <a:rPr lang="en-IN" smtClean="0"/>
              <a:t>06-05-2021</a:t>
            </a:fld>
            <a:endParaRPr lang="en-IN"/>
          </a:p>
        </p:txBody>
      </p:sp>
      <p:sp>
        <p:nvSpPr>
          <p:cNvPr id="8" name="Footer Placeholder 7">
            <a:extLst>
              <a:ext uri="{FF2B5EF4-FFF2-40B4-BE49-F238E27FC236}">
                <a16:creationId xmlns:a16="http://schemas.microsoft.com/office/drawing/2014/main" id="{08E3B567-4EE5-443A-A968-9AC0E9C3D39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A4ECE91-B056-4BDA-9B77-E20876CCB1F4}"/>
              </a:ext>
            </a:extLst>
          </p:cNvPr>
          <p:cNvSpPr>
            <a:spLocks noGrp="1"/>
          </p:cNvSpPr>
          <p:nvPr>
            <p:ph type="sldNum" sz="quarter" idx="12"/>
          </p:nvPr>
        </p:nvSpPr>
        <p:spPr/>
        <p:txBody>
          <a:bodyPr/>
          <a:lstStyle/>
          <a:p>
            <a:fld id="{07F5C6EF-C5C7-4E85-B57A-C41108BCDDBB}" type="slidenum">
              <a:rPr lang="en-IN" smtClean="0"/>
              <a:t>‹#›</a:t>
            </a:fld>
            <a:endParaRPr lang="en-IN"/>
          </a:p>
        </p:txBody>
      </p:sp>
    </p:spTree>
    <p:extLst>
      <p:ext uri="{BB962C8B-B14F-4D97-AF65-F5344CB8AC3E}">
        <p14:creationId xmlns:p14="http://schemas.microsoft.com/office/powerpoint/2010/main" val="70793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F48BA-33A6-45E2-9F2B-7FA16F4292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FC0773-9810-49B0-898F-FEC8FBEF6472}"/>
              </a:ext>
            </a:extLst>
          </p:cNvPr>
          <p:cNvSpPr>
            <a:spLocks noGrp="1"/>
          </p:cNvSpPr>
          <p:nvPr>
            <p:ph type="dt" sz="half" idx="10"/>
          </p:nvPr>
        </p:nvSpPr>
        <p:spPr/>
        <p:txBody>
          <a:bodyPr/>
          <a:lstStyle/>
          <a:p>
            <a:fld id="{4E2C2EE2-6E0C-4649-A784-BB906609C274}" type="datetimeFigureOut">
              <a:rPr lang="en-IN" smtClean="0"/>
              <a:t>06-05-2021</a:t>
            </a:fld>
            <a:endParaRPr lang="en-IN"/>
          </a:p>
        </p:txBody>
      </p:sp>
      <p:sp>
        <p:nvSpPr>
          <p:cNvPr id="4" name="Footer Placeholder 3">
            <a:extLst>
              <a:ext uri="{FF2B5EF4-FFF2-40B4-BE49-F238E27FC236}">
                <a16:creationId xmlns:a16="http://schemas.microsoft.com/office/drawing/2014/main" id="{398F6693-E808-4D3B-8217-C8AB8019CA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6834249-CC08-4BEF-AE09-F78F42D5012E}"/>
              </a:ext>
            </a:extLst>
          </p:cNvPr>
          <p:cNvSpPr>
            <a:spLocks noGrp="1"/>
          </p:cNvSpPr>
          <p:nvPr>
            <p:ph type="sldNum" sz="quarter" idx="12"/>
          </p:nvPr>
        </p:nvSpPr>
        <p:spPr/>
        <p:txBody>
          <a:bodyPr/>
          <a:lstStyle/>
          <a:p>
            <a:fld id="{07F5C6EF-C5C7-4E85-B57A-C41108BCDDBB}" type="slidenum">
              <a:rPr lang="en-IN" smtClean="0"/>
              <a:t>‹#›</a:t>
            </a:fld>
            <a:endParaRPr lang="en-IN"/>
          </a:p>
        </p:txBody>
      </p:sp>
    </p:spTree>
    <p:extLst>
      <p:ext uri="{BB962C8B-B14F-4D97-AF65-F5344CB8AC3E}">
        <p14:creationId xmlns:p14="http://schemas.microsoft.com/office/powerpoint/2010/main" val="343588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55305D-3FC9-480A-B8E2-D39FAB9A885D}"/>
              </a:ext>
            </a:extLst>
          </p:cNvPr>
          <p:cNvSpPr>
            <a:spLocks noGrp="1"/>
          </p:cNvSpPr>
          <p:nvPr>
            <p:ph type="dt" sz="half" idx="10"/>
          </p:nvPr>
        </p:nvSpPr>
        <p:spPr/>
        <p:txBody>
          <a:bodyPr/>
          <a:lstStyle/>
          <a:p>
            <a:fld id="{4E2C2EE2-6E0C-4649-A784-BB906609C274}" type="datetimeFigureOut">
              <a:rPr lang="en-IN" smtClean="0"/>
              <a:t>06-05-2021</a:t>
            </a:fld>
            <a:endParaRPr lang="en-IN"/>
          </a:p>
        </p:txBody>
      </p:sp>
      <p:sp>
        <p:nvSpPr>
          <p:cNvPr id="3" name="Footer Placeholder 2">
            <a:extLst>
              <a:ext uri="{FF2B5EF4-FFF2-40B4-BE49-F238E27FC236}">
                <a16:creationId xmlns:a16="http://schemas.microsoft.com/office/drawing/2014/main" id="{74B8D5C7-E97D-448C-96AC-DFF8C1231B1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951321-481D-48FD-ACDF-79024AF089F2}"/>
              </a:ext>
            </a:extLst>
          </p:cNvPr>
          <p:cNvSpPr>
            <a:spLocks noGrp="1"/>
          </p:cNvSpPr>
          <p:nvPr>
            <p:ph type="sldNum" sz="quarter" idx="12"/>
          </p:nvPr>
        </p:nvSpPr>
        <p:spPr/>
        <p:txBody>
          <a:bodyPr/>
          <a:lstStyle/>
          <a:p>
            <a:fld id="{07F5C6EF-C5C7-4E85-B57A-C41108BCDDBB}" type="slidenum">
              <a:rPr lang="en-IN" smtClean="0"/>
              <a:t>‹#›</a:t>
            </a:fld>
            <a:endParaRPr lang="en-IN"/>
          </a:p>
        </p:txBody>
      </p:sp>
    </p:spTree>
    <p:extLst>
      <p:ext uri="{BB962C8B-B14F-4D97-AF65-F5344CB8AC3E}">
        <p14:creationId xmlns:p14="http://schemas.microsoft.com/office/powerpoint/2010/main" val="1427293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C3FF-5E8D-4B0C-A4E5-8B3A3346FB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514C4E-7539-4FB4-A34A-543870C153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99D758-E512-4F96-B818-9E1E3204F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07CB4C-D29F-400F-A602-563CEB545286}"/>
              </a:ext>
            </a:extLst>
          </p:cNvPr>
          <p:cNvSpPr>
            <a:spLocks noGrp="1"/>
          </p:cNvSpPr>
          <p:nvPr>
            <p:ph type="dt" sz="half" idx="10"/>
          </p:nvPr>
        </p:nvSpPr>
        <p:spPr/>
        <p:txBody>
          <a:bodyPr/>
          <a:lstStyle/>
          <a:p>
            <a:fld id="{4E2C2EE2-6E0C-4649-A784-BB906609C274}" type="datetimeFigureOut">
              <a:rPr lang="en-IN" smtClean="0"/>
              <a:t>06-05-2021</a:t>
            </a:fld>
            <a:endParaRPr lang="en-IN"/>
          </a:p>
        </p:txBody>
      </p:sp>
      <p:sp>
        <p:nvSpPr>
          <p:cNvPr id="6" name="Footer Placeholder 5">
            <a:extLst>
              <a:ext uri="{FF2B5EF4-FFF2-40B4-BE49-F238E27FC236}">
                <a16:creationId xmlns:a16="http://schemas.microsoft.com/office/drawing/2014/main" id="{607BB159-7938-4AD4-8092-2ED2983154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2A7E2B-33B8-4902-A144-29EA1EF5F8C2}"/>
              </a:ext>
            </a:extLst>
          </p:cNvPr>
          <p:cNvSpPr>
            <a:spLocks noGrp="1"/>
          </p:cNvSpPr>
          <p:nvPr>
            <p:ph type="sldNum" sz="quarter" idx="12"/>
          </p:nvPr>
        </p:nvSpPr>
        <p:spPr/>
        <p:txBody>
          <a:bodyPr/>
          <a:lstStyle/>
          <a:p>
            <a:fld id="{07F5C6EF-C5C7-4E85-B57A-C41108BCDDBB}" type="slidenum">
              <a:rPr lang="en-IN" smtClean="0"/>
              <a:t>‹#›</a:t>
            </a:fld>
            <a:endParaRPr lang="en-IN"/>
          </a:p>
        </p:txBody>
      </p:sp>
    </p:spTree>
    <p:extLst>
      <p:ext uri="{BB962C8B-B14F-4D97-AF65-F5344CB8AC3E}">
        <p14:creationId xmlns:p14="http://schemas.microsoft.com/office/powerpoint/2010/main" val="89115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6FF8-17B5-4F38-827A-DB70D72DA4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E100ED-4ECE-4638-BD87-713D76A8D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A94814E-C102-4323-B668-9B7589713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871AC9-2540-409A-ADD7-7980D4E85DE9}"/>
              </a:ext>
            </a:extLst>
          </p:cNvPr>
          <p:cNvSpPr>
            <a:spLocks noGrp="1"/>
          </p:cNvSpPr>
          <p:nvPr>
            <p:ph type="dt" sz="half" idx="10"/>
          </p:nvPr>
        </p:nvSpPr>
        <p:spPr/>
        <p:txBody>
          <a:bodyPr/>
          <a:lstStyle/>
          <a:p>
            <a:fld id="{4E2C2EE2-6E0C-4649-A784-BB906609C274}" type="datetimeFigureOut">
              <a:rPr lang="en-IN" smtClean="0"/>
              <a:t>06-05-2021</a:t>
            </a:fld>
            <a:endParaRPr lang="en-IN"/>
          </a:p>
        </p:txBody>
      </p:sp>
      <p:sp>
        <p:nvSpPr>
          <p:cNvPr id="6" name="Footer Placeholder 5">
            <a:extLst>
              <a:ext uri="{FF2B5EF4-FFF2-40B4-BE49-F238E27FC236}">
                <a16:creationId xmlns:a16="http://schemas.microsoft.com/office/drawing/2014/main" id="{A0773F30-DD5A-497C-B79C-30905BAF2E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20F77A-5178-4DF4-8567-890FE831E1B8}"/>
              </a:ext>
            </a:extLst>
          </p:cNvPr>
          <p:cNvSpPr>
            <a:spLocks noGrp="1"/>
          </p:cNvSpPr>
          <p:nvPr>
            <p:ph type="sldNum" sz="quarter" idx="12"/>
          </p:nvPr>
        </p:nvSpPr>
        <p:spPr/>
        <p:txBody>
          <a:bodyPr/>
          <a:lstStyle/>
          <a:p>
            <a:fld id="{07F5C6EF-C5C7-4E85-B57A-C41108BCDDBB}" type="slidenum">
              <a:rPr lang="en-IN" smtClean="0"/>
              <a:t>‹#›</a:t>
            </a:fld>
            <a:endParaRPr lang="en-IN"/>
          </a:p>
        </p:txBody>
      </p:sp>
    </p:spTree>
    <p:extLst>
      <p:ext uri="{BB962C8B-B14F-4D97-AF65-F5344CB8AC3E}">
        <p14:creationId xmlns:p14="http://schemas.microsoft.com/office/powerpoint/2010/main" val="3938992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7CBFBD-0B9B-4D47-8BA1-88371E07B5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0A62DD-F5C7-4A0E-A7D1-0A44891509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90D2D3-8C6B-4893-8190-F86C6E841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C2EE2-6E0C-4649-A784-BB906609C274}" type="datetimeFigureOut">
              <a:rPr lang="en-IN" smtClean="0"/>
              <a:t>06-05-2021</a:t>
            </a:fld>
            <a:endParaRPr lang="en-IN"/>
          </a:p>
        </p:txBody>
      </p:sp>
      <p:sp>
        <p:nvSpPr>
          <p:cNvPr id="5" name="Footer Placeholder 4">
            <a:extLst>
              <a:ext uri="{FF2B5EF4-FFF2-40B4-BE49-F238E27FC236}">
                <a16:creationId xmlns:a16="http://schemas.microsoft.com/office/drawing/2014/main" id="{16B38A37-22F3-43E9-B2C0-91A235F42E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9F2842-BAE6-43C8-B86A-71A430CB6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5C6EF-C5C7-4E85-B57A-C41108BCDDBB}" type="slidenum">
              <a:rPr lang="en-IN" smtClean="0"/>
              <a:t>‹#›</a:t>
            </a:fld>
            <a:endParaRPr lang="en-IN"/>
          </a:p>
        </p:txBody>
      </p:sp>
    </p:spTree>
    <p:extLst>
      <p:ext uri="{BB962C8B-B14F-4D97-AF65-F5344CB8AC3E}">
        <p14:creationId xmlns:p14="http://schemas.microsoft.com/office/powerpoint/2010/main" val="3135569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papers.nips.cc/paper/3964-double-q-learn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arxiv.org/search?searchtype=author&amp;query=Schaul%2C+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4B4A-BEB4-46E0-9A7F-93C99E450A6C}"/>
              </a:ext>
            </a:extLst>
          </p:cNvPr>
          <p:cNvSpPr>
            <a:spLocks noGrp="1"/>
          </p:cNvSpPr>
          <p:nvPr>
            <p:ph type="ctrTitle"/>
          </p:nvPr>
        </p:nvSpPr>
        <p:spPr/>
        <p:txBody>
          <a:bodyPr>
            <a:normAutofit fontScale="90000"/>
          </a:bodyPr>
          <a:lstStyle/>
          <a:p>
            <a:r>
              <a:rPr lang="en-US" b="1" i="0" dirty="0">
                <a:solidFill>
                  <a:srgbClr val="0A0A23"/>
                </a:solidFill>
                <a:effectLst/>
                <a:latin typeface="Lato"/>
              </a:rPr>
              <a:t>Improvements in Deep Q Learning: Dueling Double DQN</a:t>
            </a:r>
            <a:br>
              <a:rPr lang="en-US" b="1" i="0" dirty="0">
                <a:solidFill>
                  <a:srgbClr val="0A0A23"/>
                </a:solidFill>
                <a:effectLst/>
                <a:latin typeface="Lato"/>
              </a:rPr>
            </a:br>
            <a:endParaRPr lang="en-IN" dirty="0"/>
          </a:p>
        </p:txBody>
      </p:sp>
    </p:spTree>
    <p:extLst>
      <p:ext uri="{BB962C8B-B14F-4D97-AF65-F5344CB8AC3E}">
        <p14:creationId xmlns:p14="http://schemas.microsoft.com/office/powerpoint/2010/main" val="27139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C370-FE09-41CD-A568-57F7FEEA182A}"/>
              </a:ext>
            </a:extLst>
          </p:cNvPr>
          <p:cNvSpPr>
            <a:spLocks noGrp="1"/>
          </p:cNvSpPr>
          <p:nvPr>
            <p:ph type="title"/>
          </p:nvPr>
        </p:nvSpPr>
        <p:spPr/>
        <p:txBody>
          <a:bodyPr>
            <a:normAutofit fontScale="90000"/>
          </a:bodyPr>
          <a:lstStyle/>
          <a:p>
            <a:br>
              <a:rPr lang="en-IN" b="1" i="0" dirty="0">
                <a:effectLst/>
                <a:latin typeface="-apple-system"/>
              </a:rPr>
            </a:br>
            <a:r>
              <a:rPr lang="en-IN" b="1" i="0" dirty="0">
                <a:effectLst/>
                <a:latin typeface="-apple-system"/>
              </a:rPr>
              <a:t>Double DQNs- Theory</a:t>
            </a:r>
            <a:br>
              <a:rPr lang="en-IN" b="1" i="0" dirty="0">
                <a:effectLst/>
                <a:latin typeface="-apple-system"/>
              </a:rPr>
            </a:b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1EF4707C-50B5-4EB9-820A-F031D808A532}"/>
              </a:ext>
            </a:extLst>
          </p:cNvPr>
          <p:cNvSpPr>
            <a:spLocks noGrp="1"/>
          </p:cNvSpPr>
          <p:nvPr>
            <p:ph idx="1"/>
          </p:nvPr>
        </p:nvSpPr>
        <p:spPr>
          <a:xfrm>
            <a:off x="838200" y="1825625"/>
            <a:ext cx="10515600" cy="2230874"/>
          </a:xfrm>
        </p:spPr>
        <p:txBody>
          <a:bodyPr/>
          <a:lstStyle/>
          <a:p>
            <a:pPr algn="l" fontAlgn="base"/>
            <a:r>
              <a:rPr lang="en-US" b="0" i="0" dirty="0">
                <a:solidFill>
                  <a:srgbClr val="0A0A23"/>
                </a:solidFill>
                <a:effectLst/>
                <a:latin typeface="Lato"/>
              </a:rPr>
              <a:t>Double DQNs, or double Learning, was introduced </a:t>
            </a:r>
            <a:r>
              <a:rPr lang="en-US" b="0" i="0" u="sng" dirty="0">
                <a:solidFill>
                  <a:srgbClr val="0A0A23"/>
                </a:solidFill>
                <a:effectLst/>
                <a:latin typeface="inherit"/>
                <a:hlinkClick r:id="rId2"/>
              </a:rPr>
              <a:t>by </a:t>
            </a:r>
            <a:r>
              <a:rPr lang="en-US" b="0" i="0" u="sng" dirty="0" err="1">
                <a:solidFill>
                  <a:srgbClr val="0A0A23"/>
                </a:solidFill>
                <a:effectLst/>
                <a:latin typeface="inherit"/>
                <a:hlinkClick r:id="rId2"/>
              </a:rPr>
              <a:t>Hado</a:t>
            </a:r>
            <a:r>
              <a:rPr lang="en-US" b="0" i="0" u="sng" dirty="0">
                <a:solidFill>
                  <a:srgbClr val="0A0A23"/>
                </a:solidFill>
                <a:effectLst/>
                <a:latin typeface="inherit"/>
                <a:hlinkClick r:id="rId2"/>
              </a:rPr>
              <a:t> van Hasselt</a:t>
            </a:r>
            <a:r>
              <a:rPr lang="en-US" b="0" i="0" dirty="0">
                <a:solidFill>
                  <a:srgbClr val="0A0A23"/>
                </a:solidFill>
                <a:effectLst/>
                <a:latin typeface="Lato"/>
              </a:rPr>
              <a:t>. This method</a:t>
            </a:r>
            <a:r>
              <a:rPr lang="en-US" b="1" i="0" dirty="0">
                <a:solidFill>
                  <a:srgbClr val="0A0A23"/>
                </a:solidFill>
                <a:effectLst/>
                <a:latin typeface="inherit"/>
              </a:rPr>
              <a:t> handles the problem of the overestimation of Q-values.</a:t>
            </a:r>
            <a:endParaRPr lang="en-US" b="0" i="0" dirty="0">
              <a:solidFill>
                <a:srgbClr val="0A0A23"/>
              </a:solidFill>
              <a:effectLst/>
              <a:latin typeface="Lato"/>
            </a:endParaRPr>
          </a:p>
          <a:p>
            <a:pPr algn="l" fontAlgn="base"/>
            <a:r>
              <a:rPr lang="en-US" b="0" i="0" dirty="0">
                <a:solidFill>
                  <a:srgbClr val="0A0A23"/>
                </a:solidFill>
                <a:effectLst/>
                <a:latin typeface="Lato"/>
              </a:rPr>
              <a:t>To understand this problem, remember how we calculate the TD Target:</a:t>
            </a:r>
          </a:p>
          <a:p>
            <a:endParaRPr lang="en-IN" dirty="0"/>
          </a:p>
        </p:txBody>
      </p:sp>
      <p:pic>
        <p:nvPicPr>
          <p:cNvPr id="7170" name="Picture 2">
            <a:extLst>
              <a:ext uri="{FF2B5EF4-FFF2-40B4-BE49-F238E27FC236}">
                <a16:creationId xmlns:a16="http://schemas.microsoft.com/office/drawing/2014/main" id="{73AF8DE8-F0A2-4E5E-9189-66701D43A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763" y="3683000"/>
            <a:ext cx="7620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372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E4C3-34A3-442F-A61F-F61E5B215A5C}"/>
              </a:ext>
            </a:extLst>
          </p:cNvPr>
          <p:cNvSpPr>
            <a:spLocks noGrp="1"/>
          </p:cNvSpPr>
          <p:nvPr>
            <p:ph type="title"/>
          </p:nvPr>
        </p:nvSpPr>
        <p:spPr/>
        <p:txBody>
          <a:bodyPr/>
          <a:lstStyle/>
          <a:p>
            <a:r>
              <a:rPr lang="en-IN" b="1" i="0" dirty="0">
                <a:effectLst/>
                <a:latin typeface="-apple-system"/>
              </a:rPr>
              <a:t>Double DQNs- Theory</a:t>
            </a:r>
            <a:endParaRPr lang="en-IN" dirty="0"/>
          </a:p>
        </p:txBody>
      </p:sp>
      <p:sp>
        <p:nvSpPr>
          <p:cNvPr id="3" name="Content Placeholder 2">
            <a:extLst>
              <a:ext uri="{FF2B5EF4-FFF2-40B4-BE49-F238E27FC236}">
                <a16:creationId xmlns:a16="http://schemas.microsoft.com/office/drawing/2014/main" id="{14BEA674-B765-4A7B-8722-ED71EE9A3892}"/>
              </a:ext>
            </a:extLst>
          </p:cNvPr>
          <p:cNvSpPr>
            <a:spLocks noGrp="1"/>
          </p:cNvSpPr>
          <p:nvPr>
            <p:ph idx="1"/>
          </p:nvPr>
        </p:nvSpPr>
        <p:spPr/>
        <p:txBody>
          <a:bodyPr>
            <a:normAutofit lnSpcReduction="10000"/>
          </a:bodyPr>
          <a:lstStyle/>
          <a:p>
            <a:pPr algn="l" fontAlgn="base"/>
            <a:r>
              <a:rPr lang="en-US" b="0" i="0" dirty="0">
                <a:solidFill>
                  <a:srgbClr val="0A0A23"/>
                </a:solidFill>
                <a:effectLst/>
                <a:latin typeface="Lato"/>
              </a:rPr>
              <a:t>By calculating the TD target, we face a simple problem: how are we sure that</a:t>
            </a:r>
            <a:r>
              <a:rPr lang="en-US" b="1" i="0" dirty="0">
                <a:solidFill>
                  <a:srgbClr val="0A0A23"/>
                </a:solidFill>
                <a:effectLst/>
                <a:latin typeface="inherit"/>
              </a:rPr>
              <a:t> the best action for the next state is the action with the highest Q-value?</a:t>
            </a:r>
            <a:endParaRPr lang="en-US" b="0" i="0" dirty="0">
              <a:solidFill>
                <a:srgbClr val="0A0A23"/>
              </a:solidFill>
              <a:effectLst/>
              <a:latin typeface="Lato"/>
            </a:endParaRPr>
          </a:p>
          <a:p>
            <a:pPr algn="l" fontAlgn="base"/>
            <a:r>
              <a:rPr lang="en-US" b="0" i="0" dirty="0">
                <a:solidFill>
                  <a:srgbClr val="0A0A23"/>
                </a:solidFill>
                <a:effectLst/>
                <a:latin typeface="Lato"/>
              </a:rPr>
              <a:t>We know that the accuracy of q values depends on what action we tried </a:t>
            </a:r>
            <a:r>
              <a:rPr lang="en-US" b="1" i="0" dirty="0">
                <a:solidFill>
                  <a:srgbClr val="0A0A23"/>
                </a:solidFill>
                <a:effectLst/>
                <a:latin typeface="inherit"/>
              </a:rPr>
              <a:t>and</a:t>
            </a:r>
            <a:r>
              <a:rPr lang="en-US" b="0" i="0" dirty="0">
                <a:solidFill>
                  <a:srgbClr val="0A0A23"/>
                </a:solidFill>
                <a:effectLst/>
                <a:latin typeface="Lato"/>
              </a:rPr>
              <a:t> what neighboring states we explored.</a:t>
            </a:r>
          </a:p>
          <a:p>
            <a:pPr algn="l" fontAlgn="base"/>
            <a:r>
              <a:rPr lang="en-US" b="0" i="0" dirty="0">
                <a:solidFill>
                  <a:srgbClr val="0A0A23"/>
                </a:solidFill>
                <a:effectLst/>
                <a:latin typeface="Lato"/>
              </a:rPr>
              <a:t>As a consequence, at the beginning of the training we don’t have enough information about the best action to take. Therefore, taking the maximum q value (which is noisy) as the best action to take can lead to false positives. If non-optimal actions are regularly</a:t>
            </a:r>
            <a:r>
              <a:rPr lang="en-US" b="1" i="0" dirty="0">
                <a:solidFill>
                  <a:srgbClr val="0A0A23"/>
                </a:solidFill>
                <a:effectLst/>
                <a:latin typeface="inherit"/>
              </a:rPr>
              <a:t> given a higher Q value than the optimal best action, the learning will be complicated.</a:t>
            </a:r>
            <a:endParaRPr lang="en-US" b="0" i="0" dirty="0">
              <a:solidFill>
                <a:srgbClr val="0A0A23"/>
              </a:solidFill>
              <a:effectLst/>
              <a:latin typeface="Lato"/>
            </a:endParaRPr>
          </a:p>
          <a:p>
            <a:endParaRPr lang="en-IN" dirty="0"/>
          </a:p>
        </p:txBody>
      </p:sp>
    </p:spTree>
    <p:extLst>
      <p:ext uri="{BB962C8B-B14F-4D97-AF65-F5344CB8AC3E}">
        <p14:creationId xmlns:p14="http://schemas.microsoft.com/office/powerpoint/2010/main" val="416499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1860AB-6854-48FB-8F7C-D63E7BBAB165}"/>
              </a:ext>
            </a:extLst>
          </p:cNvPr>
          <p:cNvSpPr>
            <a:spLocks noGrp="1"/>
          </p:cNvSpPr>
          <p:nvPr>
            <p:ph idx="1"/>
          </p:nvPr>
        </p:nvSpPr>
        <p:spPr>
          <a:xfrm>
            <a:off x="838200" y="386627"/>
            <a:ext cx="10515600" cy="3148236"/>
          </a:xfrm>
        </p:spPr>
        <p:txBody>
          <a:bodyPr/>
          <a:lstStyle/>
          <a:p>
            <a:pPr algn="l" fontAlgn="base"/>
            <a:r>
              <a:rPr lang="en-US" b="0" i="0" dirty="0">
                <a:solidFill>
                  <a:srgbClr val="0A0A23"/>
                </a:solidFill>
                <a:effectLst/>
                <a:latin typeface="Lato"/>
              </a:rPr>
              <a:t>The solution is: when we compute the Q target, we use two networks to decouple the action selection from the target Q value generation. We:</a:t>
            </a:r>
          </a:p>
          <a:p>
            <a:pPr algn="l" fontAlgn="base">
              <a:buFont typeface="Arial" panose="020B0604020202020204" pitchFamily="34" charset="0"/>
              <a:buChar char="•"/>
            </a:pPr>
            <a:r>
              <a:rPr lang="en-US" b="0" i="0" dirty="0">
                <a:solidFill>
                  <a:srgbClr val="0A0A23"/>
                </a:solidFill>
                <a:effectLst/>
                <a:latin typeface="inherit"/>
              </a:rPr>
              <a:t>use our DQN network to select what is the best action to take for the next state (the action with the highest Q value).</a:t>
            </a:r>
          </a:p>
          <a:p>
            <a:pPr algn="l" fontAlgn="base">
              <a:buFont typeface="Arial" panose="020B0604020202020204" pitchFamily="34" charset="0"/>
              <a:buChar char="•"/>
            </a:pPr>
            <a:r>
              <a:rPr lang="en-US" b="0" i="0" dirty="0">
                <a:solidFill>
                  <a:srgbClr val="0A0A23"/>
                </a:solidFill>
                <a:effectLst/>
                <a:latin typeface="inherit"/>
              </a:rPr>
              <a:t>use our target network to calculate the target Q value of taking that action at the next state.</a:t>
            </a:r>
          </a:p>
          <a:p>
            <a:endParaRPr lang="en-IN" dirty="0"/>
          </a:p>
        </p:txBody>
      </p:sp>
      <p:pic>
        <p:nvPicPr>
          <p:cNvPr id="8194" name="Picture 2">
            <a:extLst>
              <a:ext uri="{FF2B5EF4-FFF2-40B4-BE49-F238E27FC236}">
                <a16:creationId xmlns:a16="http://schemas.microsoft.com/office/drawing/2014/main" id="{A7A79A87-C3C2-47A1-A3B9-0DF4B0FDD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017" y="3392180"/>
            <a:ext cx="762000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65E5F7-6068-4DD5-851B-D6AF1CD92C60}"/>
              </a:ext>
            </a:extLst>
          </p:cNvPr>
          <p:cNvSpPr txBox="1"/>
          <p:nvPr/>
        </p:nvSpPr>
        <p:spPr>
          <a:xfrm>
            <a:off x="667390" y="5825042"/>
            <a:ext cx="10515600" cy="646331"/>
          </a:xfrm>
          <a:prstGeom prst="rect">
            <a:avLst/>
          </a:prstGeom>
          <a:noFill/>
        </p:spPr>
        <p:txBody>
          <a:bodyPr wrap="square">
            <a:spAutoFit/>
          </a:bodyPr>
          <a:lstStyle/>
          <a:p>
            <a:r>
              <a:rPr lang="en-US" b="0" i="0" dirty="0">
                <a:solidFill>
                  <a:srgbClr val="0A0A23"/>
                </a:solidFill>
                <a:effectLst/>
                <a:latin typeface="Lato"/>
              </a:rPr>
              <a:t>Therefore, Double DQN helps us reduce the overestimation of q values and, as a consequence, helps us train faster and have more stable learning.</a:t>
            </a:r>
            <a:endParaRPr lang="en-IN" dirty="0"/>
          </a:p>
        </p:txBody>
      </p:sp>
    </p:spTree>
    <p:extLst>
      <p:ext uri="{BB962C8B-B14F-4D97-AF65-F5344CB8AC3E}">
        <p14:creationId xmlns:p14="http://schemas.microsoft.com/office/powerpoint/2010/main" val="22031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C7EF-170C-4594-9ADE-0BB50A30F9CC}"/>
              </a:ext>
            </a:extLst>
          </p:cNvPr>
          <p:cNvSpPr>
            <a:spLocks noGrp="1"/>
          </p:cNvSpPr>
          <p:nvPr>
            <p:ph type="title"/>
          </p:nvPr>
        </p:nvSpPr>
        <p:spPr/>
        <p:txBody>
          <a:bodyPr/>
          <a:lstStyle/>
          <a:p>
            <a:r>
              <a:rPr lang="en-IN" b="1" i="0" dirty="0">
                <a:effectLst/>
                <a:latin typeface="-apple-system"/>
              </a:rPr>
              <a:t>Implementation</a:t>
            </a:r>
            <a:br>
              <a:rPr lang="en-IN" b="1" i="0" dirty="0">
                <a:effectLst/>
                <a:latin typeface="-apple-system"/>
              </a:rPr>
            </a:br>
            <a:endParaRPr lang="en-IN" dirty="0"/>
          </a:p>
        </p:txBody>
      </p:sp>
      <p:pic>
        <p:nvPicPr>
          <p:cNvPr id="9218" name="Picture 2">
            <a:extLst>
              <a:ext uri="{FF2B5EF4-FFF2-40B4-BE49-F238E27FC236}">
                <a16:creationId xmlns:a16="http://schemas.microsoft.com/office/drawing/2014/main" id="{F47494C4-F6A0-4D9D-97D8-4BCBB91F1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62712"/>
            <a:ext cx="10711470" cy="822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70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30C5-DCDD-4D34-BC8B-CF7B4DE55A0B}"/>
              </a:ext>
            </a:extLst>
          </p:cNvPr>
          <p:cNvSpPr>
            <a:spLocks noGrp="1"/>
          </p:cNvSpPr>
          <p:nvPr>
            <p:ph type="title"/>
          </p:nvPr>
        </p:nvSpPr>
        <p:spPr/>
        <p:txBody>
          <a:bodyPr>
            <a:normAutofit fontScale="90000"/>
          </a:bodyPr>
          <a:lstStyle/>
          <a:p>
            <a:pPr fontAlgn="base"/>
            <a:br>
              <a:rPr lang="en-IN" b="1" i="0" dirty="0">
                <a:effectLst/>
                <a:latin typeface="-apple-system"/>
              </a:rPr>
            </a:br>
            <a:r>
              <a:rPr lang="en-IN" b="1" i="0" dirty="0" err="1">
                <a:effectLst/>
                <a:latin typeface="-apple-system"/>
              </a:rPr>
              <a:t>Dueling</a:t>
            </a:r>
            <a:r>
              <a:rPr lang="en-IN" b="1" i="0" dirty="0">
                <a:effectLst/>
                <a:latin typeface="-apple-system"/>
              </a:rPr>
              <a:t> DQN (aka DDQN)- Theory</a:t>
            </a:r>
            <a:br>
              <a:rPr lang="en-IN" b="1" i="0" dirty="0">
                <a:effectLst/>
                <a:latin typeface="-apple-system"/>
              </a:rPr>
            </a:b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53A3D5D1-F79B-4E77-A37B-8B1A4B681B40}"/>
              </a:ext>
            </a:extLst>
          </p:cNvPr>
          <p:cNvSpPr>
            <a:spLocks noGrp="1"/>
          </p:cNvSpPr>
          <p:nvPr>
            <p:ph idx="1"/>
          </p:nvPr>
        </p:nvSpPr>
        <p:spPr>
          <a:xfrm>
            <a:off x="838200" y="1316261"/>
            <a:ext cx="10515600" cy="3243465"/>
          </a:xfrm>
        </p:spPr>
        <p:txBody>
          <a:bodyPr/>
          <a:lstStyle/>
          <a:p>
            <a:pPr algn="l" fontAlgn="base"/>
            <a:r>
              <a:rPr lang="en-US" b="0" i="0" dirty="0">
                <a:solidFill>
                  <a:srgbClr val="0A0A23"/>
                </a:solidFill>
                <a:effectLst/>
                <a:latin typeface="Lato"/>
              </a:rPr>
              <a:t>Remember that Q-values correspond</a:t>
            </a:r>
            <a:r>
              <a:rPr lang="en-US" b="1" i="0" dirty="0">
                <a:solidFill>
                  <a:srgbClr val="0A0A23"/>
                </a:solidFill>
                <a:effectLst/>
                <a:latin typeface="inherit"/>
              </a:rPr>
              <a:t> to how good it is to be at that state and taking an action at that state Q(</a:t>
            </a:r>
            <a:r>
              <a:rPr lang="en-US" b="1" i="0" dirty="0" err="1">
                <a:solidFill>
                  <a:srgbClr val="0A0A23"/>
                </a:solidFill>
                <a:effectLst/>
                <a:latin typeface="inherit"/>
              </a:rPr>
              <a:t>s,a</a:t>
            </a:r>
            <a:r>
              <a:rPr lang="en-US" b="1" i="0" dirty="0">
                <a:solidFill>
                  <a:srgbClr val="0A0A23"/>
                </a:solidFill>
                <a:effectLst/>
                <a:latin typeface="inherit"/>
              </a:rPr>
              <a:t>).</a:t>
            </a:r>
            <a:endParaRPr lang="en-US" b="0" i="0" dirty="0">
              <a:solidFill>
                <a:srgbClr val="0A0A23"/>
              </a:solidFill>
              <a:effectLst/>
              <a:latin typeface="Lato"/>
            </a:endParaRPr>
          </a:p>
          <a:p>
            <a:pPr algn="l" fontAlgn="base"/>
            <a:r>
              <a:rPr lang="en-US" b="0" i="0" dirty="0">
                <a:solidFill>
                  <a:srgbClr val="0A0A23"/>
                </a:solidFill>
                <a:effectLst/>
                <a:latin typeface="Lato"/>
              </a:rPr>
              <a:t>So we can decompose Q(</a:t>
            </a:r>
            <a:r>
              <a:rPr lang="en-US" b="0" i="0" dirty="0" err="1">
                <a:solidFill>
                  <a:srgbClr val="0A0A23"/>
                </a:solidFill>
                <a:effectLst/>
                <a:latin typeface="Lato"/>
              </a:rPr>
              <a:t>s,a</a:t>
            </a:r>
            <a:r>
              <a:rPr lang="en-US" b="0" i="0" dirty="0">
                <a:solidFill>
                  <a:srgbClr val="0A0A23"/>
                </a:solidFill>
                <a:effectLst/>
                <a:latin typeface="Lato"/>
              </a:rPr>
              <a:t>) as the sum of:</a:t>
            </a:r>
          </a:p>
          <a:p>
            <a:pPr algn="l" fontAlgn="base">
              <a:buFont typeface="Arial" panose="020B0604020202020204" pitchFamily="34" charset="0"/>
              <a:buChar char="•"/>
            </a:pPr>
            <a:r>
              <a:rPr lang="en-US" b="1" i="0" dirty="0">
                <a:solidFill>
                  <a:srgbClr val="0A0A23"/>
                </a:solidFill>
                <a:effectLst/>
                <a:latin typeface="inherit"/>
              </a:rPr>
              <a:t>V(s)</a:t>
            </a:r>
            <a:r>
              <a:rPr lang="en-US" b="0" i="0" dirty="0">
                <a:solidFill>
                  <a:srgbClr val="0A0A23"/>
                </a:solidFill>
                <a:effectLst/>
                <a:latin typeface="inherit"/>
              </a:rPr>
              <a:t>: the value of being at that state</a:t>
            </a:r>
          </a:p>
          <a:p>
            <a:pPr algn="l" fontAlgn="base">
              <a:buFont typeface="Arial" panose="020B0604020202020204" pitchFamily="34" charset="0"/>
              <a:buChar char="•"/>
            </a:pPr>
            <a:r>
              <a:rPr lang="en-US" b="1" i="0" dirty="0">
                <a:solidFill>
                  <a:srgbClr val="0A0A23"/>
                </a:solidFill>
                <a:effectLst/>
                <a:latin typeface="inherit"/>
              </a:rPr>
              <a:t>A(</a:t>
            </a:r>
            <a:r>
              <a:rPr lang="en-US" b="1" i="0" dirty="0" err="1">
                <a:solidFill>
                  <a:srgbClr val="0A0A23"/>
                </a:solidFill>
                <a:effectLst/>
                <a:latin typeface="inherit"/>
              </a:rPr>
              <a:t>s,a</a:t>
            </a:r>
            <a:r>
              <a:rPr lang="en-US" b="1" i="0" dirty="0">
                <a:solidFill>
                  <a:srgbClr val="0A0A23"/>
                </a:solidFill>
                <a:effectLst/>
                <a:latin typeface="inherit"/>
              </a:rPr>
              <a:t>)</a:t>
            </a:r>
            <a:r>
              <a:rPr lang="en-US" b="0" i="0" dirty="0">
                <a:solidFill>
                  <a:srgbClr val="0A0A23"/>
                </a:solidFill>
                <a:effectLst/>
                <a:latin typeface="inherit"/>
              </a:rPr>
              <a:t>: the advantage of taking that action at that state (how much better is to take this action versus all other possible actions at that state).</a:t>
            </a:r>
          </a:p>
          <a:p>
            <a:endParaRPr lang="en-IN" dirty="0"/>
          </a:p>
        </p:txBody>
      </p:sp>
      <p:pic>
        <p:nvPicPr>
          <p:cNvPr id="10242" name="Picture 2">
            <a:extLst>
              <a:ext uri="{FF2B5EF4-FFF2-40B4-BE49-F238E27FC236}">
                <a16:creationId xmlns:a16="http://schemas.microsoft.com/office/drawing/2014/main" id="{D09CFC28-174B-450C-B63E-E4024FE0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387" y="4667059"/>
            <a:ext cx="762000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118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08ADB-5F05-45CC-869E-5823EC429BA3}"/>
              </a:ext>
            </a:extLst>
          </p:cNvPr>
          <p:cNvSpPr>
            <a:spLocks noGrp="1"/>
          </p:cNvSpPr>
          <p:nvPr>
            <p:ph idx="1"/>
          </p:nvPr>
        </p:nvSpPr>
        <p:spPr>
          <a:xfrm>
            <a:off x="838200" y="300709"/>
            <a:ext cx="10515600" cy="2111098"/>
          </a:xfrm>
        </p:spPr>
        <p:txBody>
          <a:bodyPr/>
          <a:lstStyle/>
          <a:p>
            <a:pPr algn="l" fontAlgn="base"/>
            <a:r>
              <a:rPr lang="en-US" b="0" i="0" dirty="0">
                <a:solidFill>
                  <a:srgbClr val="0A0A23"/>
                </a:solidFill>
                <a:effectLst/>
                <a:latin typeface="Lato"/>
              </a:rPr>
              <a:t>With DDQN, we want to separate the estimator of these two elements, using two new streams:</a:t>
            </a:r>
          </a:p>
          <a:p>
            <a:pPr algn="l" fontAlgn="base">
              <a:buFont typeface="Arial" panose="020B0604020202020204" pitchFamily="34" charset="0"/>
              <a:buChar char="•"/>
            </a:pPr>
            <a:r>
              <a:rPr lang="en-US" b="0" i="0" dirty="0">
                <a:solidFill>
                  <a:srgbClr val="0A0A23"/>
                </a:solidFill>
                <a:effectLst/>
                <a:latin typeface="inherit"/>
              </a:rPr>
              <a:t>one that estimates the</a:t>
            </a:r>
            <a:r>
              <a:rPr lang="en-US" b="1" i="0" dirty="0">
                <a:solidFill>
                  <a:srgbClr val="0A0A23"/>
                </a:solidFill>
                <a:effectLst/>
                <a:latin typeface="inherit"/>
              </a:rPr>
              <a:t> state value V(s)</a:t>
            </a:r>
            <a:endParaRPr lang="en-US" b="0" i="0" dirty="0">
              <a:solidFill>
                <a:srgbClr val="0A0A23"/>
              </a:solidFill>
              <a:effectLst/>
              <a:latin typeface="inherit"/>
            </a:endParaRPr>
          </a:p>
          <a:p>
            <a:pPr algn="l" fontAlgn="base">
              <a:buFont typeface="Arial" panose="020B0604020202020204" pitchFamily="34" charset="0"/>
              <a:buChar char="•"/>
            </a:pPr>
            <a:r>
              <a:rPr lang="en-US" b="0" i="0" dirty="0">
                <a:solidFill>
                  <a:srgbClr val="0A0A23"/>
                </a:solidFill>
                <a:effectLst/>
                <a:latin typeface="inherit"/>
              </a:rPr>
              <a:t>one that estimates the</a:t>
            </a:r>
            <a:r>
              <a:rPr lang="en-US" b="1" i="0" dirty="0">
                <a:solidFill>
                  <a:srgbClr val="0A0A23"/>
                </a:solidFill>
                <a:effectLst/>
                <a:latin typeface="inherit"/>
              </a:rPr>
              <a:t> advantage for each action A(</a:t>
            </a:r>
            <a:r>
              <a:rPr lang="en-US" b="1" i="0" dirty="0" err="1">
                <a:solidFill>
                  <a:srgbClr val="0A0A23"/>
                </a:solidFill>
                <a:effectLst/>
                <a:latin typeface="inherit"/>
              </a:rPr>
              <a:t>s,a</a:t>
            </a:r>
            <a:r>
              <a:rPr lang="en-US" b="1" i="0" dirty="0">
                <a:solidFill>
                  <a:srgbClr val="0A0A23"/>
                </a:solidFill>
                <a:effectLst/>
                <a:latin typeface="inherit"/>
              </a:rPr>
              <a:t>)</a:t>
            </a:r>
            <a:endParaRPr lang="en-US" b="0" i="0" dirty="0">
              <a:solidFill>
                <a:srgbClr val="0A0A23"/>
              </a:solidFill>
              <a:effectLst/>
              <a:latin typeface="inherit"/>
            </a:endParaRPr>
          </a:p>
          <a:p>
            <a:endParaRPr lang="en-IN" dirty="0"/>
          </a:p>
        </p:txBody>
      </p:sp>
      <p:pic>
        <p:nvPicPr>
          <p:cNvPr id="11266" name="Picture 2">
            <a:extLst>
              <a:ext uri="{FF2B5EF4-FFF2-40B4-BE49-F238E27FC236}">
                <a16:creationId xmlns:a16="http://schemas.microsoft.com/office/drawing/2014/main" id="{1FD8D1A4-DF7A-4583-923E-3F2AC17C2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736" y="2731727"/>
            <a:ext cx="8465871" cy="29326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92A087-AC34-4CD9-BB54-2D4CC4BFCC54}"/>
              </a:ext>
            </a:extLst>
          </p:cNvPr>
          <p:cNvSpPr txBox="1"/>
          <p:nvPr/>
        </p:nvSpPr>
        <p:spPr>
          <a:xfrm>
            <a:off x="1108991" y="6001901"/>
            <a:ext cx="9974017" cy="646331"/>
          </a:xfrm>
          <a:prstGeom prst="rect">
            <a:avLst/>
          </a:prstGeom>
          <a:noFill/>
        </p:spPr>
        <p:txBody>
          <a:bodyPr wrap="square">
            <a:spAutoFit/>
          </a:bodyPr>
          <a:lstStyle/>
          <a:p>
            <a:r>
              <a:rPr lang="en-US" b="0" i="0" dirty="0">
                <a:solidFill>
                  <a:srgbClr val="0A0A23"/>
                </a:solidFill>
                <a:effectLst/>
                <a:latin typeface="Lato"/>
              </a:rPr>
              <a:t>And then we combine these two streams </a:t>
            </a:r>
            <a:r>
              <a:rPr lang="en-US" b="1" i="0" dirty="0">
                <a:effectLst/>
                <a:latin typeface="Lato"/>
              </a:rPr>
              <a:t>through a special aggregation layer to get an estimate of Q(</a:t>
            </a:r>
            <a:r>
              <a:rPr lang="en-US" b="1" i="0" dirty="0" err="1">
                <a:effectLst/>
                <a:latin typeface="Lato"/>
              </a:rPr>
              <a:t>s,a</a:t>
            </a:r>
            <a:r>
              <a:rPr lang="en-US" b="1" i="0" dirty="0">
                <a:effectLst/>
                <a:latin typeface="Lato"/>
              </a:rPr>
              <a:t>).</a:t>
            </a:r>
            <a:endParaRPr lang="en-IN" dirty="0"/>
          </a:p>
        </p:txBody>
      </p:sp>
    </p:spTree>
    <p:extLst>
      <p:ext uri="{BB962C8B-B14F-4D97-AF65-F5344CB8AC3E}">
        <p14:creationId xmlns:p14="http://schemas.microsoft.com/office/powerpoint/2010/main" val="1931579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B75ACE-DA23-4A66-A630-116B2F10B454}"/>
              </a:ext>
            </a:extLst>
          </p:cNvPr>
          <p:cNvSpPr>
            <a:spLocks noGrp="1"/>
          </p:cNvSpPr>
          <p:nvPr>
            <p:ph idx="1"/>
          </p:nvPr>
        </p:nvSpPr>
        <p:spPr/>
        <p:txBody>
          <a:bodyPr/>
          <a:lstStyle/>
          <a:p>
            <a:pPr algn="l" fontAlgn="base"/>
            <a:r>
              <a:rPr lang="en-US" b="1" i="0" dirty="0">
                <a:solidFill>
                  <a:srgbClr val="0A0A23"/>
                </a:solidFill>
                <a:effectLst/>
                <a:latin typeface="inherit"/>
              </a:rPr>
              <a:t>But why do we need to calculate these two elements separately if then we combine them?</a:t>
            </a:r>
            <a:endParaRPr lang="en-US" b="0" i="0" dirty="0">
              <a:solidFill>
                <a:srgbClr val="0A0A23"/>
              </a:solidFill>
              <a:effectLst/>
              <a:latin typeface="Lato"/>
            </a:endParaRPr>
          </a:p>
          <a:p>
            <a:pPr algn="l" fontAlgn="base"/>
            <a:r>
              <a:rPr lang="en-US" b="0" i="0" dirty="0">
                <a:solidFill>
                  <a:srgbClr val="0A0A23"/>
                </a:solidFill>
                <a:effectLst/>
                <a:latin typeface="Lato"/>
              </a:rPr>
              <a:t>By decoupling the estimation, intuitively our DDQN can learn which states are (or are not) valuable </a:t>
            </a:r>
            <a:r>
              <a:rPr lang="en-US" b="1" i="0" dirty="0">
                <a:solidFill>
                  <a:srgbClr val="0A0A23"/>
                </a:solidFill>
                <a:effectLst/>
                <a:latin typeface="inherit"/>
              </a:rPr>
              <a:t>without</a:t>
            </a:r>
            <a:r>
              <a:rPr lang="en-US" b="0" i="0" dirty="0">
                <a:solidFill>
                  <a:srgbClr val="0A0A23"/>
                </a:solidFill>
                <a:effectLst/>
                <a:latin typeface="Lato"/>
              </a:rPr>
              <a:t> having to learn the effect of each action at each state (since it’s also calculating V(s)).</a:t>
            </a:r>
          </a:p>
          <a:p>
            <a:pPr algn="l" fontAlgn="base"/>
            <a:r>
              <a:rPr lang="en-US" b="0" i="0" dirty="0">
                <a:solidFill>
                  <a:srgbClr val="0A0A23"/>
                </a:solidFill>
                <a:effectLst/>
                <a:latin typeface="Lato"/>
              </a:rPr>
              <a:t>With our normal DQN, we need to calculate the value of each action at that state.</a:t>
            </a:r>
            <a:r>
              <a:rPr lang="en-US" b="1" i="0" dirty="0">
                <a:solidFill>
                  <a:srgbClr val="0A0A23"/>
                </a:solidFill>
                <a:effectLst/>
                <a:latin typeface="inherit"/>
              </a:rPr>
              <a:t> But what’s the point if the value of the state is bad? </a:t>
            </a:r>
            <a:r>
              <a:rPr lang="en-US" b="0" i="0" dirty="0">
                <a:solidFill>
                  <a:srgbClr val="0A0A23"/>
                </a:solidFill>
                <a:effectLst/>
                <a:latin typeface="Lato"/>
              </a:rPr>
              <a:t>What’s the point to calculate all actions at one state when all these actions lead to death?</a:t>
            </a:r>
          </a:p>
          <a:p>
            <a:endParaRPr lang="en-IN" dirty="0"/>
          </a:p>
        </p:txBody>
      </p:sp>
    </p:spTree>
    <p:extLst>
      <p:ext uri="{BB962C8B-B14F-4D97-AF65-F5344CB8AC3E}">
        <p14:creationId xmlns:p14="http://schemas.microsoft.com/office/powerpoint/2010/main" val="2355413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2AB6A4-526F-4292-AD95-FBBB782FB0F3}"/>
              </a:ext>
            </a:extLst>
          </p:cNvPr>
          <p:cNvSpPr>
            <a:spLocks noGrp="1"/>
          </p:cNvSpPr>
          <p:nvPr>
            <p:ph idx="1"/>
          </p:nvPr>
        </p:nvSpPr>
        <p:spPr/>
        <p:txBody>
          <a:bodyPr/>
          <a:lstStyle/>
          <a:p>
            <a:r>
              <a:rPr lang="en-US" b="0" i="0" dirty="0">
                <a:solidFill>
                  <a:srgbClr val="0A0A23"/>
                </a:solidFill>
                <a:effectLst/>
                <a:latin typeface="Lato"/>
              </a:rPr>
              <a:t>As a consequence, by decoupling we’re able to calculate V(s). This is particularly </a:t>
            </a:r>
            <a:r>
              <a:rPr lang="en-US" b="1" i="0" dirty="0">
                <a:effectLst/>
                <a:latin typeface="Lato"/>
              </a:rPr>
              <a:t>useful for states where their actions do not affect the environment in a relevant way. </a:t>
            </a:r>
            <a:r>
              <a:rPr lang="en-US" b="0" i="0" dirty="0">
                <a:solidFill>
                  <a:srgbClr val="0A0A23"/>
                </a:solidFill>
                <a:effectLst/>
                <a:latin typeface="Lato"/>
              </a:rPr>
              <a:t>In this case, it’s unnecessary to calculate the value of each action. For instance, moving right or left only matters if there is a risk of collision. And, in most states, the choice of the action has no effect on what happens.</a:t>
            </a:r>
            <a:endParaRPr lang="en-IN" dirty="0"/>
          </a:p>
        </p:txBody>
      </p:sp>
    </p:spTree>
    <p:extLst>
      <p:ext uri="{BB962C8B-B14F-4D97-AF65-F5344CB8AC3E}">
        <p14:creationId xmlns:p14="http://schemas.microsoft.com/office/powerpoint/2010/main" val="2545266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1D773840-89E2-4894-B2D4-797DFA9B2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31554"/>
            <a:ext cx="7620000" cy="5860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7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4B3A6-D00E-42FD-B33A-6DD39D96AA21}"/>
              </a:ext>
            </a:extLst>
          </p:cNvPr>
          <p:cNvSpPr>
            <a:spLocks noGrp="1"/>
          </p:cNvSpPr>
          <p:nvPr>
            <p:ph idx="1"/>
          </p:nvPr>
        </p:nvSpPr>
        <p:spPr>
          <a:xfrm>
            <a:off x="838200" y="233203"/>
            <a:ext cx="10515600" cy="5001584"/>
          </a:xfrm>
        </p:spPr>
        <p:txBody>
          <a:bodyPr>
            <a:normAutofit/>
          </a:bodyPr>
          <a:lstStyle/>
          <a:p>
            <a:pPr algn="l" fontAlgn="base"/>
            <a:r>
              <a:rPr lang="en-US" b="0" i="0" dirty="0">
                <a:solidFill>
                  <a:srgbClr val="0A0A23"/>
                </a:solidFill>
                <a:effectLst/>
                <a:latin typeface="Lato"/>
              </a:rPr>
              <a:t>We see that the value network streams pays attention (the orange blur) to the road, and in particular to the horizon where the cars are spawned. It also pays attention to the score.</a:t>
            </a:r>
          </a:p>
          <a:p>
            <a:pPr algn="l" fontAlgn="base"/>
            <a:r>
              <a:rPr lang="en-US" b="0" i="0" dirty="0">
                <a:solidFill>
                  <a:srgbClr val="0A0A23"/>
                </a:solidFill>
                <a:effectLst/>
                <a:latin typeface="Lato"/>
              </a:rPr>
              <a:t>On the other hand, the advantage stream in the first frame on the right does not pay much attention to the road, because there are no cars in front (so the action choice is practically irrelevant). But, in the second frame it pays attention, as there is a car immediately in front of it, and making a choice of action is crucial and very relevant.</a:t>
            </a:r>
          </a:p>
          <a:p>
            <a:pPr algn="l" fontAlgn="base"/>
            <a:r>
              <a:rPr lang="en-US" b="0" i="0" dirty="0">
                <a:solidFill>
                  <a:srgbClr val="0A0A23"/>
                </a:solidFill>
                <a:effectLst/>
                <a:latin typeface="Lato"/>
              </a:rPr>
              <a:t>Concerning the aggregation layer, we want to generate the q values for each action at that state. We might be tempted to combine the streams as follows:</a:t>
            </a:r>
          </a:p>
          <a:p>
            <a:endParaRPr lang="en-IN" dirty="0"/>
          </a:p>
        </p:txBody>
      </p:sp>
      <p:pic>
        <p:nvPicPr>
          <p:cNvPr id="13314" name="Picture 2">
            <a:extLst>
              <a:ext uri="{FF2B5EF4-FFF2-40B4-BE49-F238E27FC236}">
                <a16:creationId xmlns:a16="http://schemas.microsoft.com/office/drawing/2014/main" id="{6ADE5249-0C03-43C5-A171-DEE8BAC64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047" y="5371333"/>
            <a:ext cx="76200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3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29C9-5A05-49A1-A394-C6895EC8B0F5}"/>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09EAE59C-0FFF-44D0-8BCC-8DE166C4C330}"/>
              </a:ext>
            </a:extLst>
          </p:cNvPr>
          <p:cNvSpPr>
            <a:spLocks noGrp="1"/>
          </p:cNvSpPr>
          <p:nvPr>
            <p:ph idx="1"/>
          </p:nvPr>
        </p:nvSpPr>
        <p:spPr/>
        <p:txBody>
          <a:bodyPr/>
          <a:lstStyle/>
          <a:p>
            <a:r>
              <a:rPr lang="en-US" b="0" i="0" dirty="0">
                <a:solidFill>
                  <a:srgbClr val="0A0A23"/>
                </a:solidFill>
                <a:effectLst/>
                <a:latin typeface="Lato"/>
              </a:rPr>
              <a:t>Deep Q-Learning was introduced in 2014. Since then, a lot of improvements have been made</a:t>
            </a:r>
          </a:p>
          <a:p>
            <a:r>
              <a:rPr lang="en-US" b="0" i="0" dirty="0">
                <a:solidFill>
                  <a:srgbClr val="0A0A23"/>
                </a:solidFill>
                <a:effectLst/>
                <a:latin typeface="Lato"/>
              </a:rPr>
              <a:t>four strategies that improve — dramatically — the training and the results of our DQN agents:</a:t>
            </a:r>
            <a:endParaRPr lang="en-US" dirty="0">
              <a:solidFill>
                <a:srgbClr val="0A0A23"/>
              </a:solidFill>
              <a:latin typeface="Lato"/>
            </a:endParaRPr>
          </a:p>
          <a:p>
            <a:pPr marL="514350" indent="-514350" algn="l" fontAlgn="base">
              <a:buFont typeface="+mj-lt"/>
              <a:buAutoNum type="arabicPeriod"/>
            </a:pPr>
            <a:r>
              <a:rPr lang="en-IN" b="0" i="0" dirty="0">
                <a:solidFill>
                  <a:srgbClr val="0A0A23"/>
                </a:solidFill>
                <a:effectLst/>
                <a:latin typeface="inherit"/>
              </a:rPr>
              <a:t>fixed Q-targets</a:t>
            </a:r>
          </a:p>
          <a:p>
            <a:pPr marL="514350" indent="-514350" algn="l" fontAlgn="base">
              <a:buFont typeface="+mj-lt"/>
              <a:buAutoNum type="arabicPeriod"/>
            </a:pPr>
            <a:r>
              <a:rPr lang="en-IN" b="0" i="0" dirty="0">
                <a:solidFill>
                  <a:srgbClr val="0A0A23"/>
                </a:solidFill>
                <a:effectLst/>
                <a:latin typeface="inherit"/>
              </a:rPr>
              <a:t>double DQNs</a:t>
            </a:r>
          </a:p>
          <a:p>
            <a:pPr marL="514350" indent="-514350" algn="l" fontAlgn="base">
              <a:buFont typeface="+mj-lt"/>
              <a:buAutoNum type="arabicPeriod"/>
            </a:pPr>
            <a:r>
              <a:rPr lang="en-IN" b="0" i="0" dirty="0" err="1">
                <a:solidFill>
                  <a:srgbClr val="0A0A23"/>
                </a:solidFill>
                <a:effectLst/>
                <a:latin typeface="inherit"/>
              </a:rPr>
              <a:t>dueling</a:t>
            </a:r>
            <a:r>
              <a:rPr lang="en-IN" b="0" i="0" dirty="0">
                <a:solidFill>
                  <a:srgbClr val="0A0A23"/>
                </a:solidFill>
                <a:effectLst/>
                <a:latin typeface="inherit"/>
              </a:rPr>
              <a:t> DQN (aka DDQN)</a:t>
            </a:r>
          </a:p>
          <a:p>
            <a:pPr marL="514350" indent="-514350" algn="l" fontAlgn="base">
              <a:buFont typeface="+mj-lt"/>
              <a:buAutoNum type="arabicPeriod"/>
            </a:pPr>
            <a:r>
              <a:rPr lang="en-IN" b="0" i="0" dirty="0">
                <a:solidFill>
                  <a:srgbClr val="0A0A23"/>
                </a:solidFill>
                <a:effectLst/>
                <a:latin typeface="inherit"/>
              </a:rPr>
              <a:t>Prioritized Experience Replay (aka PER)</a:t>
            </a:r>
          </a:p>
          <a:p>
            <a:endParaRPr lang="en-IN" dirty="0"/>
          </a:p>
        </p:txBody>
      </p:sp>
    </p:spTree>
    <p:extLst>
      <p:ext uri="{BB962C8B-B14F-4D97-AF65-F5344CB8AC3E}">
        <p14:creationId xmlns:p14="http://schemas.microsoft.com/office/powerpoint/2010/main" val="432795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6DD243-2202-4A7E-A348-07838A1114E2}"/>
              </a:ext>
            </a:extLst>
          </p:cNvPr>
          <p:cNvSpPr>
            <a:spLocks noGrp="1"/>
          </p:cNvSpPr>
          <p:nvPr>
            <p:ph idx="1"/>
          </p:nvPr>
        </p:nvSpPr>
        <p:spPr>
          <a:xfrm>
            <a:off x="752283" y="352766"/>
            <a:ext cx="10515600" cy="3550311"/>
          </a:xfrm>
        </p:spPr>
        <p:txBody>
          <a:bodyPr/>
          <a:lstStyle/>
          <a:p>
            <a:pPr algn="l" fontAlgn="base"/>
            <a:r>
              <a:rPr lang="en-US" b="0" i="0" dirty="0">
                <a:solidFill>
                  <a:srgbClr val="0A0A23"/>
                </a:solidFill>
                <a:effectLst/>
                <a:latin typeface="Lato"/>
              </a:rPr>
              <a:t>But if we do that, we’ll fall into the</a:t>
            </a:r>
            <a:r>
              <a:rPr lang="en-US" b="0" i="1" dirty="0">
                <a:solidFill>
                  <a:srgbClr val="0A0A23"/>
                </a:solidFill>
                <a:effectLst/>
                <a:latin typeface="inherit"/>
              </a:rPr>
              <a:t> </a:t>
            </a:r>
            <a:r>
              <a:rPr lang="en-US" b="1" i="0" dirty="0">
                <a:solidFill>
                  <a:srgbClr val="0A0A23"/>
                </a:solidFill>
                <a:effectLst/>
                <a:latin typeface="inherit"/>
              </a:rPr>
              <a:t>issue of identifiability</a:t>
            </a:r>
            <a:r>
              <a:rPr lang="en-US" b="0" i="0" dirty="0">
                <a:solidFill>
                  <a:srgbClr val="0A0A23"/>
                </a:solidFill>
                <a:effectLst/>
                <a:latin typeface="Lato"/>
              </a:rPr>
              <a:t>, that is — given Q(</a:t>
            </a:r>
            <a:r>
              <a:rPr lang="en-US" b="0" i="0" dirty="0" err="1">
                <a:solidFill>
                  <a:srgbClr val="0A0A23"/>
                </a:solidFill>
                <a:effectLst/>
                <a:latin typeface="Lato"/>
              </a:rPr>
              <a:t>s,a</a:t>
            </a:r>
            <a:r>
              <a:rPr lang="en-US" b="0" i="0" dirty="0">
                <a:solidFill>
                  <a:srgbClr val="0A0A23"/>
                </a:solidFill>
                <a:effectLst/>
                <a:latin typeface="Lato"/>
              </a:rPr>
              <a:t>) we’re unable to find A(</a:t>
            </a:r>
            <a:r>
              <a:rPr lang="en-US" b="0" i="0" dirty="0" err="1">
                <a:solidFill>
                  <a:srgbClr val="0A0A23"/>
                </a:solidFill>
                <a:effectLst/>
                <a:latin typeface="Lato"/>
              </a:rPr>
              <a:t>s,a</a:t>
            </a:r>
            <a:r>
              <a:rPr lang="en-US" b="0" i="0" dirty="0">
                <a:solidFill>
                  <a:srgbClr val="0A0A23"/>
                </a:solidFill>
                <a:effectLst/>
                <a:latin typeface="Lato"/>
              </a:rPr>
              <a:t>) and V(s).</a:t>
            </a:r>
          </a:p>
          <a:p>
            <a:pPr algn="l" fontAlgn="base"/>
            <a:r>
              <a:rPr lang="en-US" b="0" i="0" dirty="0">
                <a:solidFill>
                  <a:srgbClr val="0A0A23"/>
                </a:solidFill>
                <a:effectLst/>
                <a:latin typeface="Lato"/>
              </a:rPr>
              <a:t>And not being able to find V(s) and A(</a:t>
            </a:r>
            <a:r>
              <a:rPr lang="en-US" b="0" i="0" dirty="0" err="1">
                <a:solidFill>
                  <a:srgbClr val="0A0A23"/>
                </a:solidFill>
                <a:effectLst/>
                <a:latin typeface="Lato"/>
              </a:rPr>
              <a:t>s,a</a:t>
            </a:r>
            <a:r>
              <a:rPr lang="en-US" b="0" i="0" dirty="0">
                <a:solidFill>
                  <a:srgbClr val="0A0A23"/>
                </a:solidFill>
                <a:effectLst/>
                <a:latin typeface="Lato"/>
              </a:rPr>
              <a:t>) given Q(</a:t>
            </a:r>
            <a:r>
              <a:rPr lang="en-US" b="0" i="0" dirty="0" err="1">
                <a:solidFill>
                  <a:srgbClr val="0A0A23"/>
                </a:solidFill>
                <a:effectLst/>
                <a:latin typeface="Lato"/>
              </a:rPr>
              <a:t>s,a</a:t>
            </a:r>
            <a:r>
              <a:rPr lang="en-US" b="0" i="0" dirty="0">
                <a:solidFill>
                  <a:srgbClr val="0A0A23"/>
                </a:solidFill>
                <a:effectLst/>
                <a:latin typeface="Lato"/>
              </a:rPr>
              <a:t>) will be a problem for our back propagation. To avoid this problem, we can force our advantage function estimator to have 0 advantage at the chosen action.</a:t>
            </a:r>
          </a:p>
          <a:p>
            <a:pPr algn="l" fontAlgn="base"/>
            <a:r>
              <a:rPr lang="en-US" b="0" i="0" dirty="0">
                <a:solidFill>
                  <a:srgbClr val="0A0A23"/>
                </a:solidFill>
                <a:effectLst/>
                <a:latin typeface="Lato"/>
              </a:rPr>
              <a:t>To do that, we subtract the average advantage of all actions possible of the state.</a:t>
            </a:r>
          </a:p>
          <a:p>
            <a:endParaRPr lang="en-IN" dirty="0"/>
          </a:p>
        </p:txBody>
      </p:sp>
      <p:pic>
        <p:nvPicPr>
          <p:cNvPr id="14338" name="Picture 2">
            <a:extLst>
              <a:ext uri="{FF2B5EF4-FFF2-40B4-BE49-F238E27FC236}">
                <a16:creationId xmlns:a16="http://schemas.microsoft.com/office/drawing/2014/main" id="{277993D4-477F-4619-A0CA-12E1C4A4E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428" y="4171919"/>
            <a:ext cx="762000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899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29E33C-EA7B-4F93-B0D7-C9273712636E}"/>
              </a:ext>
            </a:extLst>
          </p:cNvPr>
          <p:cNvSpPr>
            <a:spLocks noGrp="1"/>
          </p:cNvSpPr>
          <p:nvPr>
            <p:ph idx="1"/>
          </p:nvPr>
        </p:nvSpPr>
        <p:spPr/>
        <p:txBody>
          <a:bodyPr/>
          <a:lstStyle/>
          <a:p>
            <a:r>
              <a:rPr lang="en-US" b="0" i="0" dirty="0">
                <a:solidFill>
                  <a:srgbClr val="0A0A23"/>
                </a:solidFill>
                <a:effectLst/>
                <a:latin typeface="Lato"/>
              </a:rPr>
              <a:t>Therefore, this architecture helps us accelerate the training. We can calculate the value of a state without calculating the Q(</a:t>
            </a:r>
            <a:r>
              <a:rPr lang="en-US" b="0" i="0" dirty="0" err="1">
                <a:solidFill>
                  <a:srgbClr val="0A0A23"/>
                </a:solidFill>
                <a:effectLst/>
                <a:latin typeface="Lato"/>
              </a:rPr>
              <a:t>s,a</a:t>
            </a:r>
            <a:r>
              <a:rPr lang="en-US" b="0" i="0" dirty="0">
                <a:solidFill>
                  <a:srgbClr val="0A0A23"/>
                </a:solidFill>
                <a:effectLst/>
                <a:latin typeface="Lato"/>
              </a:rPr>
              <a:t>) for each action at that state. And it can help us find much more reliable Q values for each action by decoupling the estimation between two streams.</a:t>
            </a:r>
            <a:endParaRPr lang="en-IN" dirty="0"/>
          </a:p>
        </p:txBody>
      </p:sp>
    </p:spTree>
    <p:extLst>
      <p:ext uri="{BB962C8B-B14F-4D97-AF65-F5344CB8AC3E}">
        <p14:creationId xmlns:p14="http://schemas.microsoft.com/office/powerpoint/2010/main" val="4065821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F78F-0538-488C-BD2D-ABE8EF762D0C}"/>
              </a:ext>
            </a:extLst>
          </p:cNvPr>
          <p:cNvSpPr>
            <a:spLocks noGrp="1"/>
          </p:cNvSpPr>
          <p:nvPr>
            <p:ph type="title"/>
          </p:nvPr>
        </p:nvSpPr>
        <p:spPr/>
        <p:txBody>
          <a:bodyPr/>
          <a:lstStyle/>
          <a:p>
            <a:r>
              <a:rPr lang="en-IN" b="1" i="0" dirty="0">
                <a:effectLst/>
                <a:latin typeface="-apple-system"/>
              </a:rPr>
              <a:t>Implementation</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2BA2DF2F-AA59-4C44-AF73-8106346CCD52}"/>
              </a:ext>
            </a:extLst>
          </p:cNvPr>
          <p:cNvSpPr>
            <a:spLocks noGrp="1"/>
          </p:cNvSpPr>
          <p:nvPr>
            <p:ph idx="1"/>
          </p:nvPr>
        </p:nvSpPr>
        <p:spPr/>
        <p:txBody>
          <a:bodyPr/>
          <a:lstStyle/>
          <a:p>
            <a:pPr algn="l" fontAlgn="base"/>
            <a:r>
              <a:rPr lang="en-US" b="0" i="0" dirty="0">
                <a:solidFill>
                  <a:srgbClr val="0A0A23"/>
                </a:solidFill>
                <a:effectLst/>
                <a:latin typeface="Lato"/>
              </a:rPr>
              <a:t>The only thing to do is to modify the DQN architecture by adding these new streams:</a:t>
            </a:r>
          </a:p>
          <a:p>
            <a:pPr algn="l" fontAlgn="base"/>
            <a:r>
              <a:rPr lang="en-US" b="1" i="0" dirty="0">
                <a:effectLst/>
                <a:latin typeface="-apple-system"/>
              </a:rPr>
              <a:t>Prioritized Experience Replay</a:t>
            </a:r>
          </a:p>
          <a:p>
            <a:endParaRPr lang="en-IN" dirty="0"/>
          </a:p>
        </p:txBody>
      </p:sp>
    </p:spTree>
    <p:extLst>
      <p:ext uri="{BB962C8B-B14F-4D97-AF65-F5344CB8AC3E}">
        <p14:creationId xmlns:p14="http://schemas.microsoft.com/office/powerpoint/2010/main" val="1127459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3B7-D676-4245-9CC5-B82076CEE932}"/>
              </a:ext>
            </a:extLst>
          </p:cNvPr>
          <p:cNvSpPr>
            <a:spLocks noGrp="1"/>
          </p:cNvSpPr>
          <p:nvPr>
            <p:ph type="title"/>
          </p:nvPr>
        </p:nvSpPr>
        <p:spPr/>
        <p:txBody>
          <a:bodyPr>
            <a:normAutofit fontScale="90000"/>
          </a:bodyPr>
          <a:lstStyle/>
          <a:p>
            <a:r>
              <a:rPr lang="en-IN" b="1" i="0" dirty="0">
                <a:effectLst/>
                <a:latin typeface="-apple-system"/>
              </a:rPr>
              <a:t>Prioritized Experience Replay - Theory</a:t>
            </a:r>
            <a:br>
              <a:rPr lang="en-IN" b="1" i="0" dirty="0">
                <a:effectLst/>
                <a:latin typeface="-apple-system"/>
              </a:rPr>
            </a:b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AA7816AE-4A39-42FE-B5F2-1DE334B39DAA}"/>
              </a:ext>
            </a:extLst>
          </p:cNvPr>
          <p:cNvSpPr>
            <a:spLocks noGrp="1"/>
          </p:cNvSpPr>
          <p:nvPr>
            <p:ph idx="1"/>
          </p:nvPr>
        </p:nvSpPr>
        <p:spPr/>
        <p:txBody>
          <a:bodyPr/>
          <a:lstStyle/>
          <a:p>
            <a:pPr algn="l" fontAlgn="base"/>
            <a:r>
              <a:rPr lang="en-US" b="0" i="0" dirty="0">
                <a:solidFill>
                  <a:srgbClr val="0A0A23"/>
                </a:solidFill>
                <a:effectLst/>
                <a:latin typeface="Lato"/>
              </a:rPr>
              <a:t>Prioritized Experience Replay (PER) was introduced in 2015 by </a:t>
            </a:r>
            <a:r>
              <a:rPr lang="en-US" b="0" i="0" u="sng" dirty="0">
                <a:solidFill>
                  <a:srgbClr val="0A0A23"/>
                </a:solidFill>
                <a:effectLst/>
                <a:latin typeface="inherit"/>
                <a:hlinkClick r:id="rId2"/>
              </a:rPr>
              <a:t>Tom </a:t>
            </a:r>
            <a:r>
              <a:rPr lang="en-US" b="0" i="0" u="sng" dirty="0" err="1">
                <a:solidFill>
                  <a:srgbClr val="0A0A23"/>
                </a:solidFill>
                <a:effectLst/>
                <a:latin typeface="inherit"/>
                <a:hlinkClick r:id="rId2"/>
              </a:rPr>
              <a:t>Schaul</a:t>
            </a:r>
            <a:r>
              <a:rPr lang="en-US" b="0" i="0" dirty="0">
                <a:solidFill>
                  <a:srgbClr val="0A0A23"/>
                </a:solidFill>
                <a:effectLst/>
                <a:latin typeface="Lato"/>
              </a:rPr>
              <a:t>. The idea is that some experiences may be more important than others for our training, but might occur less frequently.</a:t>
            </a:r>
          </a:p>
          <a:p>
            <a:pPr algn="l" fontAlgn="base"/>
            <a:r>
              <a:rPr lang="en-US" b="0" i="0" dirty="0">
                <a:solidFill>
                  <a:srgbClr val="0A0A23"/>
                </a:solidFill>
                <a:effectLst/>
                <a:latin typeface="Lato"/>
              </a:rPr>
              <a:t>Because we sample the batch uniformly (selecting the experiences randomly) these rich experiences that occur rarely have practically no chance to be selected.</a:t>
            </a:r>
          </a:p>
          <a:p>
            <a:pPr algn="l" fontAlgn="base"/>
            <a:r>
              <a:rPr lang="en-US" b="0" i="0" dirty="0">
                <a:solidFill>
                  <a:srgbClr val="0A0A23"/>
                </a:solidFill>
                <a:effectLst/>
                <a:latin typeface="Lato"/>
              </a:rPr>
              <a:t>That’s why, with PER, we try to change the sampling distribution by using a criterion to define the priority of each tuple of experience.</a:t>
            </a:r>
          </a:p>
          <a:p>
            <a:endParaRPr lang="en-IN" dirty="0"/>
          </a:p>
        </p:txBody>
      </p:sp>
    </p:spTree>
    <p:extLst>
      <p:ext uri="{BB962C8B-B14F-4D97-AF65-F5344CB8AC3E}">
        <p14:creationId xmlns:p14="http://schemas.microsoft.com/office/powerpoint/2010/main" val="748381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DD5F-8939-4FA4-9A1E-E114140AF4C5}"/>
              </a:ext>
            </a:extLst>
          </p:cNvPr>
          <p:cNvSpPr>
            <a:spLocks noGrp="1"/>
          </p:cNvSpPr>
          <p:nvPr>
            <p:ph type="title"/>
          </p:nvPr>
        </p:nvSpPr>
        <p:spPr/>
        <p:txBody>
          <a:bodyPr/>
          <a:lstStyle/>
          <a:p>
            <a:r>
              <a:rPr lang="en-IN" b="1" i="0" dirty="0">
                <a:effectLst/>
                <a:latin typeface="-apple-system"/>
              </a:rPr>
              <a:t>Prioritized Experience Replay - Theory</a:t>
            </a:r>
            <a:endParaRPr lang="en-IN" dirty="0"/>
          </a:p>
        </p:txBody>
      </p:sp>
      <p:sp>
        <p:nvSpPr>
          <p:cNvPr id="3" name="Content Placeholder 2">
            <a:extLst>
              <a:ext uri="{FF2B5EF4-FFF2-40B4-BE49-F238E27FC236}">
                <a16:creationId xmlns:a16="http://schemas.microsoft.com/office/drawing/2014/main" id="{9EBD757A-9BDB-4DC8-8F91-C42E4DDF1862}"/>
              </a:ext>
            </a:extLst>
          </p:cNvPr>
          <p:cNvSpPr>
            <a:spLocks noGrp="1"/>
          </p:cNvSpPr>
          <p:nvPr>
            <p:ph idx="1"/>
          </p:nvPr>
        </p:nvSpPr>
        <p:spPr>
          <a:xfrm>
            <a:off x="838200" y="1825625"/>
            <a:ext cx="10515600" cy="1862660"/>
          </a:xfrm>
        </p:spPr>
        <p:txBody>
          <a:bodyPr>
            <a:normAutofit fontScale="77500" lnSpcReduction="20000"/>
          </a:bodyPr>
          <a:lstStyle/>
          <a:p>
            <a:pPr algn="l" fontAlgn="base"/>
            <a:r>
              <a:rPr lang="en-US" b="0" i="0" dirty="0">
                <a:solidFill>
                  <a:srgbClr val="0A0A23"/>
                </a:solidFill>
                <a:effectLst/>
                <a:latin typeface="Lato"/>
              </a:rPr>
              <a:t>We want to take in priority </a:t>
            </a:r>
            <a:r>
              <a:rPr lang="en-US" b="1" i="0" dirty="0">
                <a:solidFill>
                  <a:srgbClr val="0A0A23"/>
                </a:solidFill>
                <a:effectLst/>
                <a:latin typeface="inherit"/>
              </a:rPr>
              <a:t>experience where there is a big difference between our prediction and the TD target, since it means that we have a lot to learn about it.</a:t>
            </a:r>
            <a:endParaRPr lang="en-US" b="0" i="0" dirty="0">
              <a:solidFill>
                <a:srgbClr val="0A0A23"/>
              </a:solidFill>
              <a:effectLst/>
              <a:latin typeface="Lato"/>
            </a:endParaRPr>
          </a:p>
          <a:p>
            <a:pPr algn="l" fontAlgn="base"/>
            <a:r>
              <a:rPr lang="en-US" b="0" i="0" dirty="0">
                <a:solidFill>
                  <a:srgbClr val="0A0A23"/>
                </a:solidFill>
                <a:effectLst/>
                <a:latin typeface="Lato"/>
              </a:rPr>
              <a:t>We use the absolute value of the magnitude of our TD error:</a:t>
            </a:r>
          </a:p>
          <a:p>
            <a:pPr marL="0" indent="0">
              <a:buNone/>
            </a:pPr>
            <a:br>
              <a:rPr lang="en-US" dirty="0"/>
            </a:br>
            <a:endParaRPr lang="en-IN" dirty="0"/>
          </a:p>
        </p:txBody>
      </p:sp>
      <p:pic>
        <p:nvPicPr>
          <p:cNvPr id="15362" name="Picture 2">
            <a:extLst>
              <a:ext uri="{FF2B5EF4-FFF2-40B4-BE49-F238E27FC236}">
                <a16:creationId xmlns:a16="http://schemas.microsoft.com/office/drawing/2014/main" id="{F5BCDCF9-EFB7-4A4C-ADA6-5C4F5E963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93" y="2964055"/>
            <a:ext cx="7620000" cy="1991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E72552-0BBC-460B-9AA9-AC813C3EF097}"/>
              </a:ext>
            </a:extLst>
          </p:cNvPr>
          <p:cNvSpPr txBox="1"/>
          <p:nvPr/>
        </p:nvSpPr>
        <p:spPr>
          <a:xfrm>
            <a:off x="1428367" y="6046950"/>
            <a:ext cx="9268272" cy="369332"/>
          </a:xfrm>
          <a:prstGeom prst="rect">
            <a:avLst/>
          </a:prstGeom>
          <a:noFill/>
        </p:spPr>
        <p:txBody>
          <a:bodyPr wrap="square">
            <a:spAutoFit/>
          </a:bodyPr>
          <a:lstStyle/>
          <a:p>
            <a:r>
              <a:rPr lang="en-US" b="0" i="0" dirty="0">
                <a:solidFill>
                  <a:srgbClr val="0A0A23"/>
                </a:solidFill>
                <a:effectLst/>
                <a:latin typeface="Lato"/>
              </a:rPr>
              <a:t>And we </a:t>
            </a:r>
            <a:r>
              <a:rPr lang="en-US" b="1" i="0" dirty="0">
                <a:effectLst/>
                <a:latin typeface="Lato"/>
              </a:rPr>
              <a:t>put that priority in the experience of each replay buffer.</a:t>
            </a:r>
            <a:endParaRPr lang="en-IN" dirty="0"/>
          </a:p>
        </p:txBody>
      </p:sp>
    </p:spTree>
    <p:extLst>
      <p:ext uri="{BB962C8B-B14F-4D97-AF65-F5344CB8AC3E}">
        <p14:creationId xmlns:p14="http://schemas.microsoft.com/office/powerpoint/2010/main" val="609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1EA92-D228-41A8-92B1-8BF434C705F8}"/>
              </a:ext>
            </a:extLst>
          </p:cNvPr>
          <p:cNvSpPr>
            <a:spLocks noGrp="1"/>
          </p:cNvSpPr>
          <p:nvPr>
            <p:ph idx="1"/>
          </p:nvPr>
        </p:nvSpPr>
        <p:spPr>
          <a:xfrm>
            <a:off x="838200" y="4301975"/>
            <a:ext cx="10515600" cy="1874987"/>
          </a:xfrm>
        </p:spPr>
        <p:txBody>
          <a:bodyPr/>
          <a:lstStyle/>
          <a:p>
            <a:r>
              <a:rPr lang="en-US" b="0" i="0" dirty="0">
                <a:solidFill>
                  <a:srgbClr val="0A0A23"/>
                </a:solidFill>
                <a:effectLst/>
                <a:latin typeface="Lato"/>
              </a:rPr>
              <a:t>But we can’t just do greedy prioritization, because it will lead to always training the same experiences (that have big priority), and thus over-fitting.</a:t>
            </a:r>
            <a:endParaRPr lang="en-IN" dirty="0"/>
          </a:p>
        </p:txBody>
      </p:sp>
      <p:pic>
        <p:nvPicPr>
          <p:cNvPr id="16386" name="Picture 2">
            <a:extLst>
              <a:ext uri="{FF2B5EF4-FFF2-40B4-BE49-F238E27FC236}">
                <a16:creationId xmlns:a16="http://schemas.microsoft.com/office/drawing/2014/main" id="{C55AE19C-7125-47D3-932B-89C51827F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932811"/>
            <a:ext cx="7620000" cy="331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747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CDDE-3836-4FFB-B379-158A17D7E325}"/>
              </a:ext>
            </a:extLst>
          </p:cNvPr>
          <p:cNvSpPr>
            <a:spLocks noGrp="1"/>
          </p:cNvSpPr>
          <p:nvPr>
            <p:ph type="title"/>
          </p:nvPr>
        </p:nvSpPr>
        <p:spPr/>
        <p:txBody>
          <a:bodyPr/>
          <a:lstStyle/>
          <a:p>
            <a:r>
              <a:rPr lang="en-IN" b="0" i="0" dirty="0">
                <a:solidFill>
                  <a:srgbClr val="0A0A23"/>
                </a:solidFill>
                <a:effectLst/>
                <a:latin typeface="Lato"/>
              </a:rPr>
              <a:t>stochastic prioritization</a:t>
            </a:r>
            <a:endParaRPr lang="en-IN" dirty="0"/>
          </a:p>
        </p:txBody>
      </p:sp>
      <p:sp>
        <p:nvSpPr>
          <p:cNvPr id="3" name="Content Placeholder 2">
            <a:extLst>
              <a:ext uri="{FF2B5EF4-FFF2-40B4-BE49-F238E27FC236}">
                <a16:creationId xmlns:a16="http://schemas.microsoft.com/office/drawing/2014/main" id="{0881E2E8-4CFA-4174-B18E-92DDC9C071CC}"/>
              </a:ext>
            </a:extLst>
          </p:cNvPr>
          <p:cNvSpPr>
            <a:spLocks noGrp="1"/>
          </p:cNvSpPr>
          <p:nvPr>
            <p:ph idx="1"/>
          </p:nvPr>
        </p:nvSpPr>
        <p:spPr>
          <a:xfrm>
            <a:off x="838200" y="1547951"/>
            <a:ext cx="10515600" cy="285473"/>
          </a:xfrm>
        </p:spPr>
        <p:txBody>
          <a:bodyPr>
            <a:normAutofit fontScale="55000" lnSpcReduction="20000"/>
          </a:bodyPr>
          <a:lstStyle/>
          <a:p>
            <a:r>
              <a:rPr lang="en-US" b="0" i="0" dirty="0">
                <a:solidFill>
                  <a:srgbClr val="0A0A23"/>
                </a:solidFill>
                <a:effectLst/>
                <a:latin typeface="Lato"/>
              </a:rPr>
              <a:t>stochastic prioritization, </a:t>
            </a:r>
            <a:r>
              <a:rPr lang="en-US" b="1" i="0" dirty="0">
                <a:effectLst/>
                <a:latin typeface="Lato"/>
              </a:rPr>
              <a:t>which generates the probability of being chosen for a replay.</a:t>
            </a:r>
            <a:endParaRPr lang="en-IN" dirty="0"/>
          </a:p>
        </p:txBody>
      </p:sp>
      <p:pic>
        <p:nvPicPr>
          <p:cNvPr id="17410" name="Picture 2">
            <a:extLst>
              <a:ext uri="{FF2B5EF4-FFF2-40B4-BE49-F238E27FC236}">
                <a16:creationId xmlns:a16="http://schemas.microsoft.com/office/drawing/2014/main" id="{DF21270D-88B0-4B1B-A7A2-13AA264F3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148" y="2244522"/>
            <a:ext cx="762000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725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C3E7E-5BDD-4CC0-BEA3-D03F9E419FB5}"/>
              </a:ext>
            </a:extLst>
          </p:cNvPr>
          <p:cNvSpPr>
            <a:spLocks noGrp="1"/>
          </p:cNvSpPr>
          <p:nvPr>
            <p:ph idx="1"/>
          </p:nvPr>
        </p:nvSpPr>
        <p:spPr>
          <a:xfrm>
            <a:off x="838200" y="355941"/>
            <a:ext cx="10515600" cy="5821022"/>
          </a:xfrm>
        </p:spPr>
        <p:txBody>
          <a:bodyPr/>
          <a:lstStyle/>
          <a:p>
            <a:r>
              <a:rPr lang="en-US" b="0" i="0" dirty="0">
                <a:solidFill>
                  <a:srgbClr val="0A0A23"/>
                </a:solidFill>
                <a:effectLst/>
                <a:latin typeface="Lato"/>
              </a:rPr>
              <a:t>As consequence, during each time step, we will get a</a:t>
            </a:r>
            <a:r>
              <a:rPr lang="en-US" b="1" i="0" dirty="0">
                <a:effectLst/>
                <a:latin typeface="Lato"/>
              </a:rPr>
              <a:t> </a:t>
            </a:r>
            <a:r>
              <a:rPr lang="en-US" b="0" i="0" dirty="0">
                <a:solidFill>
                  <a:srgbClr val="0A0A23"/>
                </a:solidFill>
                <a:effectLst/>
                <a:latin typeface="Lato"/>
              </a:rPr>
              <a:t>batch of samples with this probability distribution and train our network on it.</a:t>
            </a:r>
          </a:p>
          <a:p>
            <a:r>
              <a:rPr lang="en-US" b="0" i="0" dirty="0">
                <a:solidFill>
                  <a:srgbClr val="0A0A23"/>
                </a:solidFill>
                <a:effectLst/>
                <a:latin typeface="Lato"/>
              </a:rPr>
              <a:t>But, we still have a problem here. Remember that with normal Experience Replay, we use a stochastic update rule. As a consequence, the </a:t>
            </a:r>
            <a:r>
              <a:rPr lang="en-US" b="1" i="0" dirty="0">
                <a:effectLst/>
                <a:latin typeface="Lato"/>
              </a:rPr>
              <a:t>way we sample the experiences must match the underlying distribution they came from.</a:t>
            </a:r>
          </a:p>
          <a:p>
            <a:r>
              <a:rPr lang="en-US" b="0" i="0" dirty="0">
                <a:solidFill>
                  <a:srgbClr val="0A0A23"/>
                </a:solidFill>
                <a:effectLst/>
                <a:latin typeface="Lato"/>
              </a:rPr>
              <a:t>When we do have normal experience, we select our experiences in a normal distribution — simply put, we select our experiences randomly. There is no bias, because each experience has the same chance to be taken, so we can update our weights normally.</a:t>
            </a:r>
            <a:endParaRPr lang="en-IN" dirty="0"/>
          </a:p>
        </p:txBody>
      </p:sp>
    </p:spTree>
    <p:extLst>
      <p:ext uri="{BB962C8B-B14F-4D97-AF65-F5344CB8AC3E}">
        <p14:creationId xmlns:p14="http://schemas.microsoft.com/office/powerpoint/2010/main" val="1271865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034D91-6F8E-4915-9B25-2AD2AE339D6F}"/>
              </a:ext>
            </a:extLst>
          </p:cNvPr>
          <p:cNvSpPr>
            <a:spLocks noGrp="1"/>
          </p:cNvSpPr>
          <p:nvPr>
            <p:ph idx="1"/>
          </p:nvPr>
        </p:nvSpPr>
        <p:spPr>
          <a:xfrm>
            <a:off x="838200" y="398899"/>
            <a:ext cx="10515600" cy="5778064"/>
          </a:xfrm>
        </p:spPr>
        <p:txBody>
          <a:bodyPr/>
          <a:lstStyle/>
          <a:p>
            <a:pPr algn="l" fontAlgn="base"/>
            <a:r>
              <a:rPr lang="en-US" b="1" i="0" dirty="0">
                <a:solidFill>
                  <a:srgbClr val="0A0A23"/>
                </a:solidFill>
                <a:effectLst/>
                <a:latin typeface="inherit"/>
              </a:rPr>
              <a:t>But</a:t>
            </a:r>
            <a:r>
              <a:rPr lang="en-US" b="0" i="0" dirty="0">
                <a:solidFill>
                  <a:srgbClr val="0A0A23"/>
                </a:solidFill>
                <a:effectLst/>
                <a:latin typeface="Lato"/>
              </a:rPr>
              <a:t>, because we use priority sampling, purely random sampling is abandoned. As a consequence, we introduce bias toward high-priority samples (more chances to be selected).</a:t>
            </a:r>
          </a:p>
          <a:p>
            <a:pPr algn="l" fontAlgn="base"/>
            <a:r>
              <a:rPr lang="en-US" b="0" i="0" dirty="0">
                <a:solidFill>
                  <a:srgbClr val="0A0A23"/>
                </a:solidFill>
                <a:effectLst/>
                <a:latin typeface="Lato"/>
              </a:rPr>
              <a:t>And, if we update our weights normally, we take have a risk of over-fitting. Samples that have high priority are likely to be used for training many times in comparison with low priority experiences (= bias). As a consequence, we’ll update our weights with only a small portion of experiences that we consider to be really interesting.</a:t>
            </a:r>
          </a:p>
          <a:p>
            <a:pPr algn="l" fontAlgn="base"/>
            <a:endParaRPr lang="en-US" b="0" i="0" dirty="0">
              <a:solidFill>
                <a:srgbClr val="0A0A23"/>
              </a:solidFill>
              <a:effectLst/>
              <a:latin typeface="Lato"/>
            </a:endParaRPr>
          </a:p>
          <a:p>
            <a:endParaRPr lang="en-IN" dirty="0"/>
          </a:p>
        </p:txBody>
      </p:sp>
    </p:spTree>
    <p:extLst>
      <p:ext uri="{BB962C8B-B14F-4D97-AF65-F5344CB8AC3E}">
        <p14:creationId xmlns:p14="http://schemas.microsoft.com/office/powerpoint/2010/main" val="3176329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9425EE-C8F8-4CE4-9EF0-B0F0C7997D2C}"/>
              </a:ext>
            </a:extLst>
          </p:cNvPr>
          <p:cNvSpPr>
            <a:spLocks noGrp="1"/>
          </p:cNvSpPr>
          <p:nvPr>
            <p:ph idx="1"/>
          </p:nvPr>
        </p:nvSpPr>
        <p:spPr>
          <a:xfrm>
            <a:off x="733872" y="131837"/>
            <a:ext cx="10515600" cy="1304201"/>
          </a:xfrm>
        </p:spPr>
        <p:txBody>
          <a:bodyPr/>
          <a:lstStyle/>
          <a:p>
            <a:r>
              <a:rPr lang="en-US" b="0" i="0" dirty="0">
                <a:solidFill>
                  <a:srgbClr val="0A0A23"/>
                </a:solidFill>
                <a:effectLst/>
                <a:latin typeface="Lato"/>
              </a:rPr>
              <a:t>To correct this bias, we use importance sampling weights (IS) that will adjust the updating by reducing the weights of the often seen samples.</a:t>
            </a:r>
            <a:endParaRPr lang="en-IN" dirty="0"/>
          </a:p>
        </p:txBody>
      </p:sp>
      <p:pic>
        <p:nvPicPr>
          <p:cNvPr id="18434" name="Picture 2">
            <a:extLst>
              <a:ext uri="{FF2B5EF4-FFF2-40B4-BE49-F238E27FC236}">
                <a16:creationId xmlns:a16="http://schemas.microsoft.com/office/drawing/2014/main" id="{4BEC4FE4-B884-4CA0-99D1-D63CF8B36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067" y="1485900"/>
            <a:ext cx="9340381" cy="4565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428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315D-8CE6-40A3-85D1-3DFB87BE3E43}"/>
              </a:ext>
            </a:extLst>
          </p:cNvPr>
          <p:cNvSpPr>
            <a:spLocks noGrp="1"/>
          </p:cNvSpPr>
          <p:nvPr>
            <p:ph type="title"/>
          </p:nvPr>
        </p:nvSpPr>
        <p:spPr/>
        <p:txBody>
          <a:bodyPr>
            <a:normAutofit/>
          </a:bodyPr>
          <a:lstStyle/>
          <a:p>
            <a:r>
              <a:rPr lang="en-IN" b="1" i="0" dirty="0">
                <a:effectLst/>
                <a:latin typeface="-apple-system"/>
              </a:rPr>
              <a:t>Fixed Q-targets - Theory</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EB08137D-B0B3-4A39-8B4E-A26B21ABA352}"/>
              </a:ext>
            </a:extLst>
          </p:cNvPr>
          <p:cNvSpPr>
            <a:spLocks noGrp="1"/>
          </p:cNvSpPr>
          <p:nvPr>
            <p:ph idx="1"/>
          </p:nvPr>
        </p:nvSpPr>
        <p:spPr>
          <a:xfrm>
            <a:off x="838200" y="1825625"/>
            <a:ext cx="10515600" cy="1377843"/>
          </a:xfrm>
        </p:spPr>
        <p:txBody>
          <a:bodyPr>
            <a:normAutofit fontScale="77500" lnSpcReduction="20000"/>
          </a:bodyPr>
          <a:lstStyle/>
          <a:p>
            <a:pPr algn="l" fontAlgn="base"/>
            <a:r>
              <a:rPr lang="en-US" b="0" i="0" dirty="0">
                <a:solidFill>
                  <a:srgbClr val="0A0A23"/>
                </a:solidFill>
                <a:effectLst/>
                <a:latin typeface="Lato"/>
              </a:rPr>
              <a:t>when we want to calculate the TD error (aka the loss), we calculate the difference between the TD target (</a:t>
            </a:r>
            <a:r>
              <a:rPr lang="en-US" b="0" i="0" dirty="0" err="1">
                <a:solidFill>
                  <a:srgbClr val="0A0A23"/>
                </a:solidFill>
                <a:effectLst/>
                <a:latin typeface="Lato"/>
              </a:rPr>
              <a:t>Q_target</a:t>
            </a:r>
            <a:r>
              <a:rPr lang="en-US" b="0" i="0" dirty="0">
                <a:solidFill>
                  <a:srgbClr val="0A0A23"/>
                </a:solidFill>
                <a:effectLst/>
                <a:latin typeface="Lato"/>
              </a:rPr>
              <a:t>) and the current Q value (estimation of Q).</a:t>
            </a:r>
          </a:p>
          <a:p>
            <a:pPr marL="0" indent="0">
              <a:buNone/>
            </a:pPr>
            <a:br>
              <a:rPr lang="en-US" dirty="0"/>
            </a:br>
            <a:endParaRPr lang="en-IN" dirty="0"/>
          </a:p>
        </p:txBody>
      </p:sp>
      <p:pic>
        <p:nvPicPr>
          <p:cNvPr id="1026" name="Picture 2">
            <a:extLst>
              <a:ext uri="{FF2B5EF4-FFF2-40B4-BE49-F238E27FC236}">
                <a16:creationId xmlns:a16="http://schemas.microsoft.com/office/drawing/2014/main" id="{3C639F0F-BBA6-4137-A683-AAA86F7CE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702" y="2952814"/>
            <a:ext cx="76200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346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C61C5-5AE2-47F5-ACCF-70B261F4F9A9}"/>
              </a:ext>
            </a:extLst>
          </p:cNvPr>
          <p:cNvSpPr>
            <a:spLocks noGrp="1"/>
          </p:cNvSpPr>
          <p:nvPr>
            <p:ph idx="1"/>
          </p:nvPr>
        </p:nvSpPr>
        <p:spPr>
          <a:xfrm>
            <a:off x="838200" y="386626"/>
            <a:ext cx="10515600" cy="5790337"/>
          </a:xfrm>
        </p:spPr>
        <p:txBody>
          <a:bodyPr/>
          <a:lstStyle/>
          <a:p>
            <a:pPr algn="l" fontAlgn="base"/>
            <a:r>
              <a:rPr lang="en-US" b="0" i="0" dirty="0">
                <a:solidFill>
                  <a:srgbClr val="0A0A23"/>
                </a:solidFill>
                <a:effectLst/>
                <a:latin typeface="Lato"/>
              </a:rPr>
              <a:t>The weights corresponding to high-priority samples have very little adjustment (because the network will see these experiences many times), whereas those corresponding to low-priority samples will have a full update.</a:t>
            </a:r>
          </a:p>
          <a:p>
            <a:pPr algn="l" fontAlgn="base"/>
            <a:r>
              <a:rPr lang="en-US" b="0" i="0" dirty="0">
                <a:solidFill>
                  <a:srgbClr val="0A0A23"/>
                </a:solidFill>
                <a:effectLst/>
                <a:latin typeface="Lato"/>
              </a:rPr>
              <a:t>The role of </a:t>
            </a:r>
            <a:r>
              <a:rPr lang="en-US" b="1" i="0" dirty="0">
                <a:solidFill>
                  <a:srgbClr val="0A0A23"/>
                </a:solidFill>
                <a:effectLst/>
                <a:latin typeface="inherit"/>
              </a:rPr>
              <a:t>b</a:t>
            </a:r>
            <a:r>
              <a:rPr lang="en-US" b="0" i="0" dirty="0">
                <a:solidFill>
                  <a:srgbClr val="0A0A23"/>
                </a:solidFill>
                <a:effectLst/>
                <a:latin typeface="Lato"/>
              </a:rPr>
              <a:t> is to control how much these importance sampling weights affect learning. In practice, the b parameter is annealed up to 1 over the duration of training, because these weights are more important </a:t>
            </a:r>
            <a:r>
              <a:rPr lang="en-US" b="1" i="0" dirty="0">
                <a:solidFill>
                  <a:srgbClr val="0A0A23"/>
                </a:solidFill>
                <a:effectLst/>
                <a:latin typeface="inherit"/>
              </a:rPr>
              <a:t>in the end of learning when our q values begin to converge.</a:t>
            </a:r>
            <a:r>
              <a:rPr lang="en-US" b="0" i="0" dirty="0">
                <a:solidFill>
                  <a:srgbClr val="0A0A23"/>
                </a:solidFill>
                <a:effectLst/>
                <a:latin typeface="Lato"/>
              </a:rPr>
              <a:t> The unbiased nature of updates is most important near convergence</a:t>
            </a:r>
          </a:p>
          <a:p>
            <a:endParaRPr lang="en-IN" dirty="0"/>
          </a:p>
        </p:txBody>
      </p:sp>
    </p:spTree>
    <p:extLst>
      <p:ext uri="{BB962C8B-B14F-4D97-AF65-F5344CB8AC3E}">
        <p14:creationId xmlns:p14="http://schemas.microsoft.com/office/powerpoint/2010/main" val="86888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F7E62-EC0E-467E-8EE9-9D90977ED7E5}"/>
              </a:ext>
            </a:extLst>
          </p:cNvPr>
          <p:cNvSpPr>
            <a:spLocks noGrp="1"/>
          </p:cNvSpPr>
          <p:nvPr>
            <p:ph type="title"/>
          </p:nvPr>
        </p:nvSpPr>
        <p:spPr/>
        <p:txBody>
          <a:bodyPr/>
          <a:lstStyle/>
          <a:p>
            <a:r>
              <a:rPr lang="en-IN" b="1" i="0" dirty="0">
                <a:effectLst/>
                <a:latin typeface="-apple-system"/>
              </a:rPr>
              <a:t>Implementation</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3AAE8842-7DC0-4C5B-98C2-48182C5567A9}"/>
              </a:ext>
            </a:extLst>
          </p:cNvPr>
          <p:cNvSpPr>
            <a:spLocks noGrp="1"/>
          </p:cNvSpPr>
          <p:nvPr>
            <p:ph idx="1"/>
          </p:nvPr>
        </p:nvSpPr>
        <p:spPr/>
        <p:txBody>
          <a:bodyPr>
            <a:normAutofit lnSpcReduction="10000"/>
          </a:bodyPr>
          <a:lstStyle/>
          <a:p>
            <a:r>
              <a:rPr lang="en-US" b="0" i="0" dirty="0">
                <a:solidFill>
                  <a:srgbClr val="0A0A23"/>
                </a:solidFill>
                <a:effectLst/>
                <a:latin typeface="Lato"/>
              </a:rPr>
              <a:t>First of all, we can’t just implement PER by sorting all the Experience Replay Buffers according to their priorities. This will not be efficient at all due to </a:t>
            </a:r>
            <a:r>
              <a:rPr lang="en-US" b="1" i="0" dirty="0">
                <a:effectLst/>
                <a:latin typeface="Lato"/>
              </a:rPr>
              <a:t>O(</a:t>
            </a:r>
            <a:r>
              <a:rPr lang="en-US" b="1" i="0" dirty="0" err="1">
                <a:effectLst/>
                <a:latin typeface="Lato"/>
              </a:rPr>
              <a:t>nlogn</a:t>
            </a:r>
            <a:r>
              <a:rPr lang="en-US" b="1" i="0" dirty="0">
                <a:effectLst/>
                <a:latin typeface="Lato"/>
              </a:rPr>
              <a:t>) for insertion and O(n) for sampling.</a:t>
            </a:r>
          </a:p>
          <a:p>
            <a:pPr algn="l" fontAlgn="base"/>
            <a:r>
              <a:rPr lang="en-US" b="0" i="0" dirty="0">
                <a:solidFill>
                  <a:srgbClr val="0A0A23"/>
                </a:solidFill>
                <a:effectLst/>
                <a:latin typeface="Lato"/>
              </a:rPr>
              <a:t>we need to use another data structure instead of sorting an array — an unsorted </a:t>
            </a:r>
            <a:r>
              <a:rPr lang="en-US" b="1" i="0" dirty="0" err="1">
                <a:solidFill>
                  <a:srgbClr val="0A0A23"/>
                </a:solidFill>
                <a:effectLst/>
                <a:latin typeface="inherit"/>
              </a:rPr>
              <a:t>sumtree</a:t>
            </a:r>
            <a:r>
              <a:rPr lang="en-US" b="1" i="0" dirty="0">
                <a:solidFill>
                  <a:srgbClr val="0A0A23"/>
                </a:solidFill>
                <a:effectLst/>
                <a:latin typeface="inherit"/>
              </a:rPr>
              <a:t>.</a:t>
            </a:r>
            <a:endParaRPr lang="en-US" b="0" i="0" dirty="0">
              <a:solidFill>
                <a:srgbClr val="0A0A23"/>
              </a:solidFill>
              <a:effectLst/>
              <a:latin typeface="Lato"/>
            </a:endParaRPr>
          </a:p>
          <a:p>
            <a:pPr algn="l" fontAlgn="base"/>
            <a:r>
              <a:rPr lang="en-US" b="0" i="0" dirty="0">
                <a:solidFill>
                  <a:srgbClr val="0A0A23"/>
                </a:solidFill>
                <a:effectLst/>
                <a:latin typeface="Lato"/>
              </a:rPr>
              <a:t>A </a:t>
            </a:r>
            <a:r>
              <a:rPr lang="en-US" b="0" i="0" dirty="0" err="1">
                <a:solidFill>
                  <a:srgbClr val="0A0A23"/>
                </a:solidFill>
                <a:effectLst/>
                <a:latin typeface="Lato"/>
              </a:rPr>
              <a:t>sumtree</a:t>
            </a:r>
            <a:r>
              <a:rPr lang="en-US" b="0" i="0" dirty="0">
                <a:solidFill>
                  <a:srgbClr val="0A0A23"/>
                </a:solidFill>
                <a:effectLst/>
                <a:latin typeface="Lato"/>
              </a:rPr>
              <a:t> is a Binary Tree, that is a tree with only a maximum of two children for each node. The leaves (deepest nodes) contain the priority values, and a data array that points to leaves contains the experiences.</a:t>
            </a:r>
          </a:p>
          <a:p>
            <a:pPr algn="l" fontAlgn="base"/>
            <a:r>
              <a:rPr lang="en-US" b="0" i="0" dirty="0">
                <a:solidFill>
                  <a:srgbClr val="0A0A23"/>
                </a:solidFill>
                <a:effectLst/>
                <a:latin typeface="Lato"/>
              </a:rPr>
              <a:t>Updating the tree and sampling will be really efficient (O(log n)).</a:t>
            </a:r>
          </a:p>
          <a:p>
            <a:endParaRPr lang="en-IN" dirty="0"/>
          </a:p>
        </p:txBody>
      </p:sp>
    </p:spTree>
    <p:extLst>
      <p:ext uri="{BB962C8B-B14F-4D97-AF65-F5344CB8AC3E}">
        <p14:creationId xmlns:p14="http://schemas.microsoft.com/office/powerpoint/2010/main" val="2487189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FA8450DA-EE78-40C1-8335-8DDD5FC45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644376"/>
            <a:ext cx="7620000" cy="4633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534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DBC2DE-2172-4168-BBFE-79A893B0BE4E}"/>
              </a:ext>
            </a:extLst>
          </p:cNvPr>
          <p:cNvSpPr>
            <a:spLocks noGrp="1"/>
          </p:cNvSpPr>
          <p:nvPr>
            <p:ph idx="1"/>
          </p:nvPr>
        </p:nvSpPr>
        <p:spPr/>
        <p:txBody>
          <a:bodyPr/>
          <a:lstStyle/>
          <a:p>
            <a:pPr algn="l" fontAlgn="base"/>
            <a:r>
              <a:rPr lang="en-US" b="0" i="0" dirty="0">
                <a:solidFill>
                  <a:srgbClr val="0A0A23"/>
                </a:solidFill>
                <a:effectLst/>
                <a:latin typeface="Lato"/>
              </a:rPr>
              <a:t>Then, we create a memory object that will contain our </a:t>
            </a:r>
            <a:r>
              <a:rPr lang="en-US" b="0" i="0" dirty="0" err="1">
                <a:solidFill>
                  <a:srgbClr val="0A0A23"/>
                </a:solidFill>
                <a:effectLst/>
                <a:latin typeface="Lato"/>
              </a:rPr>
              <a:t>sumtree</a:t>
            </a:r>
            <a:r>
              <a:rPr lang="en-US" b="0" i="0" dirty="0">
                <a:solidFill>
                  <a:srgbClr val="0A0A23"/>
                </a:solidFill>
                <a:effectLst/>
                <a:latin typeface="Lato"/>
              </a:rPr>
              <a:t> and data.</a:t>
            </a:r>
          </a:p>
          <a:p>
            <a:pPr algn="l" fontAlgn="base"/>
            <a:r>
              <a:rPr lang="en-US" b="0" i="0" dirty="0">
                <a:solidFill>
                  <a:srgbClr val="0A0A23"/>
                </a:solidFill>
                <a:effectLst/>
                <a:latin typeface="Lato"/>
              </a:rPr>
              <a:t>Next, to sample a minibatch of size k, the range [0, </a:t>
            </a:r>
            <a:r>
              <a:rPr lang="en-US" b="0" i="0" dirty="0" err="1">
                <a:solidFill>
                  <a:srgbClr val="0A0A23"/>
                </a:solidFill>
                <a:effectLst/>
                <a:latin typeface="Lato"/>
              </a:rPr>
              <a:t>total_priority</a:t>
            </a:r>
            <a:r>
              <a:rPr lang="en-US" b="0" i="0" dirty="0">
                <a:solidFill>
                  <a:srgbClr val="0A0A23"/>
                </a:solidFill>
                <a:effectLst/>
                <a:latin typeface="Lato"/>
              </a:rPr>
              <a:t>] will be divided into k ranges. A value is uniformly sampled from each range.</a:t>
            </a:r>
          </a:p>
          <a:p>
            <a:pPr algn="l" fontAlgn="base"/>
            <a:r>
              <a:rPr lang="en-US" b="0" i="0" dirty="0">
                <a:solidFill>
                  <a:srgbClr val="0A0A23"/>
                </a:solidFill>
                <a:effectLst/>
                <a:latin typeface="Lato"/>
              </a:rPr>
              <a:t>Finally, the transitions (experiences) that correspond to each of these sampled values are retrieved from the </a:t>
            </a:r>
            <a:r>
              <a:rPr lang="en-US" b="0" i="0" dirty="0" err="1">
                <a:solidFill>
                  <a:srgbClr val="0A0A23"/>
                </a:solidFill>
                <a:effectLst/>
                <a:latin typeface="Lato"/>
              </a:rPr>
              <a:t>sumtree</a:t>
            </a:r>
            <a:r>
              <a:rPr lang="en-US" b="0" i="0" dirty="0">
                <a:solidFill>
                  <a:srgbClr val="0A0A23"/>
                </a:solidFill>
                <a:effectLst/>
                <a:latin typeface="Lato"/>
              </a:rPr>
              <a:t>.</a:t>
            </a:r>
          </a:p>
          <a:p>
            <a:endParaRPr lang="en-IN" dirty="0"/>
          </a:p>
        </p:txBody>
      </p:sp>
    </p:spTree>
    <p:extLst>
      <p:ext uri="{BB962C8B-B14F-4D97-AF65-F5344CB8AC3E}">
        <p14:creationId xmlns:p14="http://schemas.microsoft.com/office/powerpoint/2010/main" val="621001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9580-9621-4BEB-B53A-B069B8C3B8DB}"/>
              </a:ext>
            </a:extLst>
          </p:cNvPr>
          <p:cNvSpPr>
            <a:spLocks noGrp="1"/>
          </p:cNvSpPr>
          <p:nvPr>
            <p:ph type="title"/>
          </p:nvPr>
        </p:nvSpPr>
        <p:spPr/>
        <p:txBody>
          <a:bodyPr/>
          <a:lstStyle/>
          <a:p>
            <a:r>
              <a:rPr lang="en-IN" b="1" i="0" dirty="0">
                <a:effectLst/>
                <a:latin typeface="-apple-system"/>
              </a:rPr>
              <a:t>Doom Deathmatch agent</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C3AF7FF4-1866-4C9F-AA2D-CE7C4A9CA365}"/>
              </a:ext>
            </a:extLst>
          </p:cNvPr>
          <p:cNvSpPr>
            <a:spLocks noGrp="1"/>
          </p:cNvSpPr>
          <p:nvPr>
            <p:ph idx="1"/>
          </p:nvPr>
        </p:nvSpPr>
        <p:spPr>
          <a:xfrm>
            <a:off x="310425" y="1635379"/>
            <a:ext cx="4844581" cy="4053538"/>
          </a:xfrm>
        </p:spPr>
        <p:txBody>
          <a:bodyPr>
            <a:normAutofit lnSpcReduction="10000"/>
          </a:bodyPr>
          <a:lstStyle/>
          <a:p>
            <a:r>
              <a:rPr lang="en-US" b="0" i="0" dirty="0">
                <a:solidFill>
                  <a:srgbClr val="0A0A23"/>
                </a:solidFill>
                <a:effectLst/>
                <a:latin typeface="Lato"/>
              </a:rPr>
              <a:t>This agent is a Dueling Double Deep Q Learning with PER and fixed q-targets- smarter agent that learns to play Doom. if you want to have an agent with really good performance, </a:t>
            </a:r>
            <a:r>
              <a:rPr lang="en-US" b="1" i="0" dirty="0">
                <a:effectLst/>
                <a:latin typeface="Lato"/>
              </a:rPr>
              <a:t>you need many more GPU hours (about two days of training)</a:t>
            </a:r>
            <a:endParaRPr lang="en-IN" dirty="0"/>
          </a:p>
        </p:txBody>
      </p:sp>
      <p:pic>
        <p:nvPicPr>
          <p:cNvPr id="20482" name="Picture 2">
            <a:extLst>
              <a:ext uri="{FF2B5EF4-FFF2-40B4-BE49-F238E27FC236}">
                <a16:creationId xmlns:a16="http://schemas.microsoft.com/office/drawing/2014/main" id="{D4E39DF0-847A-4E97-86B7-DE3FEE69663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47770" y="1489960"/>
            <a:ext cx="6503114" cy="48065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DD5F16-6F4E-4803-9F5D-C106BEE8B446}"/>
              </a:ext>
            </a:extLst>
          </p:cNvPr>
          <p:cNvSpPr txBox="1"/>
          <p:nvPr/>
        </p:nvSpPr>
        <p:spPr>
          <a:xfrm>
            <a:off x="3048512" y="2553371"/>
            <a:ext cx="6097022" cy="1754326"/>
          </a:xfrm>
          <a:prstGeom prst="rect">
            <a:avLst/>
          </a:prstGeom>
          <a:noFill/>
        </p:spPr>
        <p:txBody>
          <a:bodyPr wrap="square">
            <a:spAutoFit/>
          </a:bodyPr>
          <a:lstStyle/>
          <a:p>
            <a:r>
              <a:rPr lang="en-IN" dirty="0"/>
              <a:t>ttps://github.com/simoninithomas/Deep_reinforcement_learning_Course/blob/master/Dueling%20Double%20DQN%20with%20PER%20and%20fixed-q%20targets/Dueling%20Deep%20Q%20Learning%20with%20Doom%20(%2B%20double%20DQNs%20and%20Prioritized%20Experience%20Replay).ipynb</a:t>
            </a:r>
          </a:p>
        </p:txBody>
      </p:sp>
    </p:spTree>
    <p:extLst>
      <p:ext uri="{BB962C8B-B14F-4D97-AF65-F5344CB8AC3E}">
        <p14:creationId xmlns:p14="http://schemas.microsoft.com/office/powerpoint/2010/main" val="2540891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15C2E9-2C9F-4FA6-A961-709EE98DFB69}"/>
              </a:ext>
            </a:extLst>
          </p:cNvPr>
          <p:cNvSpPr>
            <a:spLocks noGrp="1"/>
          </p:cNvSpPr>
          <p:nvPr>
            <p:ph idx="1"/>
          </p:nvPr>
        </p:nvSpPr>
        <p:spPr>
          <a:xfrm>
            <a:off x="838200" y="306846"/>
            <a:ext cx="10515600" cy="5870117"/>
          </a:xfrm>
        </p:spPr>
        <p:txBody>
          <a:bodyPr/>
          <a:lstStyle/>
          <a:p>
            <a:r>
              <a:rPr lang="en-US" b="1" i="0" dirty="0">
                <a:effectLst/>
                <a:latin typeface="Lato"/>
              </a:rPr>
              <a:t>However, with only 2–3 hours of training on CPU </a:t>
            </a:r>
            <a:r>
              <a:rPr lang="en-US" b="0" i="0" dirty="0">
                <a:solidFill>
                  <a:srgbClr val="0A0A23"/>
                </a:solidFill>
                <a:effectLst/>
                <a:latin typeface="Lato"/>
              </a:rPr>
              <a:t>(yes CPU), our agent understood that they needed to kill enemies before being able to move forward. If they move forward without killing enemies, they will be killed before getting the vest.</a:t>
            </a:r>
          </a:p>
          <a:p>
            <a:r>
              <a:rPr lang="en-US" b="0" i="0" dirty="0">
                <a:solidFill>
                  <a:srgbClr val="0A0A23"/>
                </a:solidFill>
                <a:effectLst/>
                <a:latin typeface="Lato"/>
              </a:rPr>
              <a:t>try to modify the code</a:t>
            </a:r>
            <a:endParaRPr lang="en-US" dirty="0">
              <a:solidFill>
                <a:srgbClr val="0A0A23"/>
              </a:solidFill>
              <a:latin typeface="Lato"/>
            </a:endParaRPr>
          </a:p>
          <a:p>
            <a:r>
              <a:rPr lang="en-US" b="0" i="0" dirty="0">
                <a:solidFill>
                  <a:srgbClr val="0A0A23"/>
                </a:solidFill>
                <a:effectLst/>
                <a:latin typeface="Lato"/>
              </a:rPr>
              <a:t>Try to add epochs, change the architecture, add fixed Q-values, change the learning rate, use a harder environment…and so on. Experiment,</a:t>
            </a:r>
            <a:endParaRPr lang="en-IN" dirty="0"/>
          </a:p>
        </p:txBody>
      </p:sp>
      <p:sp>
        <p:nvSpPr>
          <p:cNvPr id="5" name="TextBox 4">
            <a:extLst>
              <a:ext uri="{FF2B5EF4-FFF2-40B4-BE49-F238E27FC236}">
                <a16:creationId xmlns:a16="http://schemas.microsoft.com/office/drawing/2014/main" id="{E6AA33B1-D436-4A56-AB0A-BB21B4DB662E}"/>
              </a:ext>
            </a:extLst>
          </p:cNvPr>
          <p:cNvSpPr txBox="1"/>
          <p:nvPr/>
        </p:nvSpPr>
        <p:spPr>
          <a:xfrm>
            <a:off x="1066289" y="4676743"/>
            <a:ext cx="10599982" cy="1200329"/>
          </a:xfrm>
          <a:prstGeom prst="rect">
            <a:avLst/>
          </a:prstGeom>
          <a:noFill/>
        </p:spPr>
        <p:txBody>
          <a:bodyPr wrap="square">
            <a:spAutoFit/>
          </a:bodyPr>
          <a:lstStyle/>
          <a:p>
            <a:r>
              <a:rPr lang="en-IN" dirty="0"/>
              <a:t>https://github.com/simoninithomas/Deep_reinforcement_learning_Course/blob/master/Dueling%20Double%20DQN%20with%20PER%20and%20fixed-q%20targets/Dueling%20Deep%20Q%20Learning%20with%20Doom%20(%2B%20double%20DQNs%20and%20Prioritized%20Experience%20Replay).ipynb</a:t>
            </a:r>
          </a:p>
        </p:txBody>
      </p:sp>
    </p:spTree>
    <p:extLst>
      <p:ext uri="{BB962C8B-B14F-4D97-AF65-F5344CB8AC3E}">
        <p14:creationId xmlns:p14="http://schemas.microsoft.com/office/powerpoint/2010/main" val="2979090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05E2-7FC2-4256-82E3-71EB888B2B2D}"/>
              </a:ext>
            </a:extLst>
          </p:cNvPr>
          <p:cNvSpPr>
            <a:spLocks noGrp="1"/>
          </p:cNvSpPr>
          <p:nvPr>
            <p:ph type="title"/>
          </p:nvPr>
        </p:nvSpPr>
        <p:spPr>
          <a:xfrm>
            <a:off x="3344618" y="2954903"/>
            <a:ext cx="5763072" cy="1325563"/>
          </a:xfrm>
        </p:spPr>
        <p:txBody>
          <a:bodyPr/>
          <a:lstStyle/>
          <a:p>
            <a:r>
              <a:rPr lang="en-US" dirty="0"/>
              <a:t>Thank you</a:t>
            </a:r>
            <a:endParaRPr lang="en-IN" dirty="0"/>
          </a:p>
        </p:txBody>
      </p:sp>
    </p:spTree>
    <p:extLst>
      <p:ext uri="{BB962C8B-B14F-4D97-AF65-F5344CB8AC3E}">
        <p14:creationId xmlns:p14="http://schemas.microsoft.com/office/powerpoint/2010/main" val="213080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8697F7-3D5F-4249-869C-4FE241E9791E}"/>
              </a:ext>
            </a:extLst>
          </p:cNvPr>
          <p:cNvSpPr>
            <a:spLocks noGrp="1"/>
          </p:cNvSpPr>
          <p:nvPr>
            <p:ph idx="1"/>
          </p:nvPr>
        </p:nvSpPr>
        <p:spPr>
          <a:xfrm>
            <a:off x="838200" y="362079"/>
            <a:ext cx="10515600" cy="1736746"/>
          </a:xfrm>
        </p:spPr>
        <p:txBody>
          <a:bodyPr/>
          <a:lstStyle/>
          <a:p>
            <a:r>
              <a:rPr lang="en-US" b="0" i="0" dirty="0">
                <a:solidFill>
                  <a:srgbClr val="0A0A23"/>
                </a:solidFill>
                <a:effectLst/>
                <a:latin typeface="Lato"/>
              </a:rPr>
              <a:t>But</a:t>
            </a:r>
            <a:r>
              <a:rPr lang="en-US" b="1" i="0" dirty="0">
                <a:effectLst/>
                <a:latin typeface="Lato"/>
              </a:rPr>
              <a:t> we don’t have any idea of the real TD target.</a:t>
            </a:r>
            <a:r>
              <a:rPr lang="en-US" b="0" i="0" dirty="0">
                <a:solidFill>
                  <a:srgbClr val="0A0A23"/>
                </a:solidFill>
                <a:effectLst/>
                <a:latin typeface="Lato"/>
              </a:rPr>
              <a:t> We need to estimate it. Using the Bellman equation, we saw that the TD target is just the reward of taking that action at that state plus the discounted highest Q value for the next state.</a:t>
            </a:r>
            <a:endParaRPr lang="en-IN" dirty="0"/>
          </a:p>
        </p:txBody>
      </p:sp>
      <p:pic>
        <p:nvPicPr>
          <p:cNvPr id="2050" name="Picture 2">
            <a:extLst>
              <a:ext uri="{FF2B5EF4-FFF2-40B4-BE49-F238E27FC236}">
                <a16:creationId xmlns:a16="http://schemas.microsoft.com/office/drawing/2014/main" id="{A48F7060-20B3-4C5C-8767-70FD0FDC0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399" y="2619343"/>
            <a:ext cx="7620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333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E09A-87E7-4D43-A7AA-31629134E4B0}"/>
              </a:ext>
            </a:extLst>
          </p:cNvPr>
          <p:cNvSpPr>
            <a:spLocks noGrp="1"/>
          </p:cNvSpPr>
          <p:nvPr>
            <p:ph type="title"/>
          </p:nvPr>
        </p:nvSpPr>
        <p:spPr/>
        <p:txBody>
          <a:bodyPr/>
          <a:lstStyle/>
          <a:p>
            <a:r>
              <a:rPr lang="en-IN" b="1" i="0" dirty="0">
                <a:effectLst/>
                <a:latin typeface="-apple-system"/>
              </a:rPr>
              <a:t>Fixed Q-targets - Theory</a:t>
            </a:r>
            <a:endParaRPr lang="en-IN" dirty="0"/>
          </a:p>
        </p:txBody>
      </p:sp>
      <p:sp>
        <p:nvSpPr>
          <p:cNvPr id="3" name="Content Placeholder 2">
            <a:extLst>
              <a:ext uri="{FF2B5EF4-FFF2-40B4-BE49-F238E27FC236}">
                <a16:creationId xmlns:a16="http://schemas.microsoft.com/office/drawing/2014/main" id="{6A625118-BD06-41F1-B215-B536AF0D5D81}"/>
              </a:ext>
            </a:extLst>
          </p:cNvPr>
          <p:cNvSpPr>
            <a:spLocks noGrp="1"/>
          </p:cNvSpPr>
          <p:nvPr>
            <p:ph idx="1"/>
          </p:nvPr>
        </p:nvSpPr>
        <p:spPr/>
        <p:txBody>
          <a:bodyPr/>
          <a:lstStyle/>
          <a:p>
            <a:pPr algn="l" fontAlgn="base"/>
            <a:r>
              <a:rPr lang="en-US" b="0" i="0" dirty="0">
                <a:solidFill>
                  <a:srgbClr val="0A0A23"/>
                </a:solidFill>
                <a:effectLst/>
                <a:latin typeface="Lato"/>
              </a:rPr>
              <a:t>However, the problem is that we are using the same parameters (weights) for estimating the target </a:t>
            </a:r>
            <a:r>
              <a:rPr lang="en-US" b="1" i="0" dirty="0">
                <a:solidFill>
                  <a:srgbClr val="0A0A23"/>
                </a:solidFill>
                <a:effectLst/>
                <a:latin typeface="inherit"/>
              </a:rPr>
              <a:t>and</a:t>
            </a:r>
            <a:r>
              <a:rPr lang="en-US" b="0" i="0" dirty="0">
                <a:solidFill>
                  <a:srgbClr val="0A0A23"/>
                </a:solidFill>
                <a:effectLst/>
                <a:latin typeface="Lato"/>
              </a:rPr>
              <a:t> the Q value. As a consequence, there is a big correlation between the TD target and the parameters (w) we are changing.</a:t>
            </a:r>
          </a:p>
          <a:p>
            <a:pPr algn="l" fontAlgn="base"/>
            <a:r>
              <a:rPr lang="en-US" b="0" i="0" dirty="0">
                <a:solidFill>
                  <a:srgbClr val="0A0A23"/>
                </a:solidFill>
                <a:effectLst/>
                <a:latin typeface="Lato"/>
              </a:rPr>
              <a:t>Therefore, it means that at every step of training,</a:t>
            </a:r>
            <a:r>
              <a:rPr lang="en-US" b="1" i="0" dirty="0">
                <a:solidFill>
                  <a:srgbClr val="0A0A23"/>
                </a:solidFill>
                <a:effectLst/>
                <a:latin typeface="inherit"/>
              </a:rPr>
              <a:t> our Q values shift but also the target value shifts.</a:t>
            </a:r>
            <a:r>
              <a:rPr lang="en-US" b="0" i="0" dirty="0">
                <a:solidFill>
                  <a:srgbClr val="0A0A23"/>
                </a:solidFill>
                <a:effectLst/>
                <a:latin typeface="Lato"/>
              </a:rPr>
              <a:t> So, we’re getting closer to our target but the target is also moving. It’s like chasing a moving target! This lead to a big oscillation in training.</a:t>
            </a:r>
          </a:p>
          <a:p>
            <a:endParaRPr lang="en-IN" dirty="0"/>
          </a:p>
        </p:txBody>
      </p:sp>
    </p:spTree>
    <p:extLst>
      <p:ext uri="{BB962C8B-B14F-4D97-AF65-F5344CB8AC3E}">
        <p14:creationId xmlns:p14="http://schemas.microsoft.com/office/powerpoint/2010/main" val="331491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C549E2-74F0-415D-8301-CABC5741E085}"/>
              </a:ext>
            </a:extLst>
          </p:cNvPr>
          <p:cNvSpPr>
            <a:spLocks noGrp="1"/>
          </p:cNvSpPr>
          <p:nvPr>
            <p:ph idx="1"/>
          </p:nvPr>
        </p:nvSpPr>
        <p:spPr>
          <a:xfrm>
            <a:off x="838200" y="481641"/>
            <a:ext cx="10515600" cy="1482171"/>
          </a:xfrm>
        </p:spPr>
        <p:txBody>
          <a:bodyPr/>
          <a:lstStyle/>
          <a:p>
            <a:r>
              <a:rPr lang="en-US" b="0" i="0" dirty="0">
                <a:solidFill>
                  <a:srgbClr val="0A0A23"/>
                </a:solidFill>
                <a:effectLst/>
                <a:latin typeface="Lato"/>
              </a:rPr>
              <a:t>It’s like if you were a cowboy (the Q estimation) and you want to catch the cow (the Q-target) you must get closer (reduce the error).</a:t>
            </a:r>
            <a:endParaRPr lang="en-IN" dirty="0"/>
          </a:p>
        </p:txBody>
      </p:sp>
      <p:pic>
        <p:nvPicPr>
          <p:cNvPr id="3074" name="Picture 2">
            <a:extLst>
              <a:ext uri="{FF2B5EF4-FFF2-40B4-BE49-F238E27FC236}">
                <a16:creationId xmlns:a16="http://schemas.microsoft.com/office/drawing/2014/main" id="{E3B42577-3C4A-4EDD-A0C2-EF94F3C70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090738"/>
            <a:ext cx="47625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782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1BB695-4713-4D2F-B1D0-150954E51E3C}"/>
              </a:ext>
            </a:extLst>
          </p:cNvPr>
          <p:cNvSpPr>
            <a:spLocks noGrp="1"/>
          </p:cNvSpPr>
          <p:nvPr>
            <p:ph idx="1"/>
          </p:nvPr>
        </p:nvSpPr>
        <p:spPr>
          <a:xfrm>
            <a:off x="604997" y="432546"/>
            <a:ext cx="10515600" cy="1396254"/>
          </a:xfrm>
        </p:spPr>
        <p:txBody>
          <a:bodyPr/>
          <a:lstStyle/>
          <a:p>
            <a:r>
              <a:rPr lang="en-US" b="0" i="0" dirty="0">
                <a:solidFill>
                  <a:srgbClr val="0A0A23"/>
                </a:solidFill>
                <a:effectLst/>
                <a:latin typeface="Lato"/>
              </a:rPr>
              <a:t>At each time step, you’re trying to approach the cow, which also moves at each time step (because you use the same parameters).</a:t>
            </a:r>
            <a:endParaRPr lang="en-IN" dirty="0"/>
          </a:p>
        </p:txBody>
      </p:sp>
      <p:pic>
        <p:nvPicPr>
          <p:cNvPr id="4098" name="Picture 2">
            <a:extLst>
              <a:ext uri="{FF2B5EF4-FFF2-40B4-BE49-F238E27FC236}">
                <a16:creationId xmlns:a16="http://schemas.microsoft.com/office/drawing/2014/main" id="{DC9A77FF-F156-436C-805B-2DA94FF92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092" y="1937316"/>
            <a:ext cx="3956391" cy="20209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0F9B804-440D-4CD9-8F53-5AB62E1C7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738" y="1937314"/>
            <a:ext cx="4385973" cy="19657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FA59F7-A735-4C1E-8295-06948D9CEE80}"/>
              </a:ext>
            </a:extLst>
          </p:cNvPr>
          <p:cNvSpPr txBox="1"/>
          <p:nvPr/>
        </p:nvSpPr>
        <p:spPr>
          <a:xfrm>
            <a:off x="660230" y="4212012"/>
            <a:ext cx="8373306" cy="369332"/>
          </a:xfrm>
          <a:prstGeom prst="rect">
            <a:avLst/>
          </a:prstGeom>
          <a:noFill/>
        </p:spPr>
        <p:txBody>
          <a:bodyPr wrap="square">
            <a:spAutoFit/>
          </a:bodyPr>
          <a:lstStyle/>
          <a:p>
            <a:r>
              <a:rPr lang="en-US" b="0" i="0" dirty="0">
                <a:solidFill>
                  <a:srgbClr val="0A0A23"/>
                </a:solidFill>
                <a:effectLst/>
                <a:latin typeface="Lato"/>
              </a:rPr>
              <a:t>This leads to a very strange path of chasing (a big oscillation in training).</a:t>
            </a:r>
            <a:endParaRPr lang="en-IN" dirty="0"/>
          </a:p>
        </p:txBody>
      </p:sp>
      <p:pic>
        <p:nvPicPr>
          <p:cNvPr id="4102" name="Picture 6">
            <a:extLst>
              <a:ext uri="{FF2B5EF4-FFF2-40B4-BE49-F238E27FC236}">
                <a16:creationId xmlns:a16="http://schemas.microsoft.com/office/drawing/2014/main" id="{844663F8-48F8-4D39-BD50-ED0EC5985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616" y="4707012"/>
            <a:ext cx="3710914" cy="181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24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FC5575-1AEE-4E94-9DCD-8FFB3E90ABE0}"/>
              </a:ext>
            </a:extLst>
          </p:cNvPr>
          <p:cNvSpPr>
            <a:spLocks noGrp="1"/>
          </p:cNvSpPr>
          <p:nvPr>
            <p:ph idx="1"/>
          </p:nvPr>
        </p:nvSpPr>
        <p:spPr>
          <a:xfrm>
            <a:off x="838200" y="368215"/>
            <a:ext cx="10515600" cy="2865938"/>
          </a:xfrm>
        </p:spPr>
        <p:txBody>
          <a:bodyPr/>
          <a:lstStyle/>
          <a:p>
            <a:r>
              <a:rPr lang="en-US" b="0" i="0" dirty="0">
                <a:solidFill>
                  <a:srgbClr val="0A0A23"/>
                </a:solidFill>
                <a:effectLst/>
                <a:latin typeface="Lato"/>
              </a:rPr>
              <a:t>Instead, we can use the idea of fixed Q-targets introduced by DeepMind:</a:t>
            </a:r>
          </a:p>
          <a:p>
            <a:pPr algn="l" fontAlgn="base">
              <a:buFont typeface="Arial" panose="020B0604020202020204" pitchFamily="34" charset="0"/>
              <a:buChar char="•"/>
            </a:pPr>
            <a:r>
              <a:rPr lang="en-US" b="0" i="0" dirty="0">
                <a:solidFill>
                  <a:srgbClr val="0A0A23"/>
                </a:solidFill>
                <a:effectLst/>
                <a:latin typeface="inherit"/>
              </a:rPr>
              <a:t>Using a separate network with a fixed parameter (let’s call it w-) for estimating the TD target.</a:t>
            </a:r>
          </a:p>
          <a:p>
            <a:pPr algn="l" fontAlgn="base">
              <a:buFont typeface="Arial" panose="020B0604020202020204" pitchFamily="34" charset="0"/>
              <a:buChar char="•"/>
            </a:pPr>
            <a:r>
              <a:rPr lang="en-US" b="0" i="0" dirty="0">
                <a:solidFill>
                  <a:srgbClr val="0A0A23"/>
                </a:solidFill>
                <a:effectLst/>
                <a:latin typeface="inherit"/>
              </a:rPr>
              <a:t>At every Tau step, we copy the parameters from our DQN network to update the target network.</a:t>
            </a:r>
          </a:p>
          <a:p>
            <a:endParaRPr lang="en-IN" dirty="0"/>
          </a:p>
        </p:txBody>
      </p:sp>
      <p:pic>
        <p:nvPicPr>
          <p:cNvPr id="5122" name="Picture 2">
            <a:extLst>
              <a:ext uri="{FF2B5EF4-FFF2-40B4-BE49-F238E27FC236}">
                <a16:creationId xmlns:a16="http://schemas.microsoft.com/office/drawing/2014/main" id="{6A6F21F3-1660-4F6C-A729-9447A646B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386" y="3103872"/>
            <a:ext cx="76200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388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D850-0061-400C-9DAF-B7E970CB318D}"/>
              </a:ext>
            </a:extLst>
          </p:cNvPr>
          <p:cNvSpPr>
            <a:spLocks noGrp="1"/>
          </p:cNvSpPr>
          <p:nvPr>
            <p:ph type="title"/>
          </p:nvPr>
        </p:nvSpPr>
        <p:spPr/>
        <p:txBody>
          <a:bodyPr/>
          <a:lstStyle/>
          <a:p>
            <a:r>
              <a:rPr lang="en-IN" b="1" i="0" dirty="0">
                <a:effectLst/>
                <a:latin typeface="-apple-system"/>
              </a:rPr>
              <a:t>Implementation</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C38935F8-E5CF-4640-B1F0-4AF642CDB90A}"/>
              </a:ext>
            </a:extLst>
          </p:cNvPr>
          <p:cNvSpPr>
            <a:spLocks noGrp="1"/>
          </p:cNvSpPr>
          <p:nvPr>
            <p:ph idx="1"/>
          </p:nvPr>
        </p:nvSpPr>
        <p:spPr/>
        <p:txBody>
          <a:bodyPr/>
          <a:lstStyle/>
          <a:p>
            <a:r>
              <a:rPr lang="en-US" dirty="0"/>
              <a:t>Implementing fixed q-targets is  straightforward:</a:t>
            </a:r>
          </a:p>
          <a:p>
            <a:r>
              <a:rPr lang="en-US" dirty="0"/>
              <a:t>First, we create two networks (</a:t>
            </a:r>
            <a:r>
              <a:rPr lang="en-US" dirty="0" err="1"/>
              <a:t>DQNetwork</a:t>
            </a:r>
            <a:r>
              <a:rPr lang="en-US" dirty="0"/>
              <a:t>, </a:t>
            </a:r>
            <a:r>
              <a:rPr lang="en-US" dirty="0" err="1"/>
              <a:t>TargetNetwork</a:t>
            </a:r>
            <a:r>
              <a:rPr lang="en-US" dirty="0"/>
              <a:t>)</a:t>
            </a:r>
          </a:p>
          <a:p>
            <a:r>
              <a:rPr lang="en-US" dirty="0"/>
              <a:t>Then, we create a function that will take our </a:t>
            </a:r>
            <a:r>
              <a:rPr lang="en-US" dirty="0" err="1"/>
              <a:t>DQNetwork</a:t>
            </a:r>
            <a:r>
              <a:rPr lang="en-US" dirty="0"/>
              <a:t> parameters and copy them to our </a:t>
            </a:r>
            <a:r>
              <a:rPr lang="en-US" dirty="0" err="1"/>
              <a:t>TargetNetwork</a:t>
            </a:r>
            <a:endParaRPr lang="en-US" dirty="0"/>
          </a:p>
          <a:p>
            <a:r>
              <a:rPr lang="en-US" dirty="0"/>
              <a:t>Finally, during the training, we calculate the TD target using our target network. We update the target network with the </a:t>
            </a:r>
            <a:r>
              <a:rPr lang="en-US" dirty="0" err="1"/>
              <a:t>DQNetwork</a:t>
            </a:r>
            <a:r>
              <a:rPr lang="en-US" dirty="0"/>
              <a:t> every tau step (tau is an hyper-parameter that we define).</a:t>
            </a:r>
            <a:endParaRPr lang="en-IN" dirty="0"/>
          </a:p>
        </p:txBody>
      </p:sp>
    </p:spTree>
    <p:extLst>
      <p:ext uri="{BB962C8B-B14F-4D97-AF65-F5344CB8AC3E}">
        <p14:creationId xmlns:p14="http://schemas.microsoft.com/office/powerpoint/2010/main" val="2923042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2409</Words>
  <Application>Microsoft Office PowerPoint</Application>
  <PresentationFormat>Widescreen</PresentationFormat>
  <Paragraphs>97</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-apple-system</vt:lpstr>
      <vt:lpstr>Arial</vt:lpstr>
      <vt:lpstr>Calibri</vt:lpstr>
      <vt:lpstr>Calibri Light</vt:lpstr>
      <vt:lpstr>inherit</vt:lpstr>
      <vt:lpstr>Lato</vt:lpstr>
      <vt:lpstr>Office Theme</vt:lpstr>
      <vt:lpstr>Improvements in Deep Q Learning: Dueling Double DQN </vt:lpstr>
      <vt:lpstr>Introduction</vt:lpstr>
      <vt:lpstr>Fixed Q-targets - Theory </vt:lpstr>
      <vt:lpstr>PowerPoint Presentation</vt:lpstr>
      <vt:lpstr>Fixed Q-targets - Theory</vt:lpstr>
      <vt:lpstr>PowerPoint Presentation</vt:lpstr>
      <vt:lpstr>PowerPoint Presentation</vt:lpstr>
      <vt:lpstr>PowerPoint Presentation</vt:lpstr>
      <vt:lpstr>Implementation </vt:lpstr>
      <vt:lpstr> Double DQNs- Theory  </vt:lpstr>
      <vt:lpstr>Double DQNs- Theory</vt:lpstr>
      <vt:lpstr>PowerPoint Presentation</vt:lpstr>
      <vt:lpstr>Implementation </vt:lpstr>
      <vt:lpstr> Dueling DQN (aka DDQN)- Theory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vt:lpstr>
      <vt:lpstr>Prioritized Experience Replay - Theory  </vt:lpstr>
      <vt:lpstr>Prioritized Experience Replay - Theory</vt:lpstr>
      <vt:lpstr>PowerPoint Presentation</vt:lpstr>
      <vt:lpstr>stochastic prioritization</vt:lpstr>
      <vt:lpstr>PowerPoint Presentation</vt:lpstr>
      <vt:lpstr>PowerPoint Presentation</vt:lpstr>
      <vt:lpstr>PowerPoint Presentation</vt:lpstr>
      <vt:lpstr>PowerPoint Presentation</vt:lpstr>
      <vt:lpstr>Implementation </vt:lpstr>
      <vt:lpstr>PowerPoint Presentation</vt:lpstr>
      <vt:lpstr>PowerPoint Presentation</vt:lpstr>
      <vt:lpstr>Doom Deathmatch agent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Improvements in Deep Q Learning: Dueling Double DQN</dc:title>
  <dc:creator>Selvi Rajendran</dc:creator>
  <cp:lastModifiedBy>Selvi Rajendran</cp:lastModifiedBy>
  <cp:revision>5</cp:revision>
  <dcterms:created xsi:type="dcterms:W3CDTF">2021-05-06T14:25:12Z</dcterms:created>
  <dcterms:modified xsi:type="dcterms:W3CDTF">2021-05-06T14:56:06Z</dcterms:modified>
</cp:coreProperties>
</file>